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60" r:id="rId5"/>
    <p:sldId id="258" r:id="rId6"/>
    <p:sldId id="259" r:id="rId7"/>
    <p:sldId id="261" r:id="rId8"/>
    <p:sldId id="262" r:id="rId9"/>
    <p:sldId id="263" r:id="rId10"/>
    <p:sldId id="264" r:id="rId11"/>
    <p:sldId id="265" r:id="rId12"/>
    <p:sldId id="270"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1" r:id="rId34"/>
    <p:sldId id="292" r:id="rId35"/>
    <p:sldId id="287" r:id="rId36"/>
    <p:sldId id="288" r:id="rId37"/>
    <p:sldId id="289" r:id="rId38"/>
    <p:sldId id="290" r:id="rId39"/>
    <p:sldId id="293" r:id="rId40"/>
    <p:sldId id="294" r:id="rId41"/>
    <p:sldId id="295" r:id="rId42"/>
    <p:sldId id="296" r:id="rId43"/>
    <p:sldId id="297" r:id="rId44"/>
    <p:sldId id="298" r:id="rId45"/>
    <p:sldId id="300" r:id="rId46"/>
    <p:sldId id="301" r:id="rId47"/>
    <p:sldId id="302" r:id="rId48"/>
    <p:sldId id="303" r:id="rId49"/>
    <p:sldId id="304" r:id="rId50"/>
    <p:sldId id="306" r:id="rId51"/>
    <p:sldId id="307" r:id="rId52"/>
    <p:sldId id="308" r:id="rId53"/>
    <p:sldId id="309" r:id="rId54"/>
    <p:sldId id="310" r:id="rId55"/>
    <p:sldId id="328" r:id="rId56"/>
    <p:sldId id="329"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AB2642-2F64-4805-AD31-6E7FEAA86B1D}">
          <p14:sldIdLst>
            <p14:sldId id="256"/>
            <p14:sldId id="257"/>
            <p14:sldId id="260"/>
            <p14:sldId id="258"/>
            <p14:sldId id="259"/>
            <p14:sldId id="261"/>
            <p14:sldId id="262"/>
            <p14:sldId id="263"/>
            <p14:sldId id="264"/>
            <p14:sldId id="265"/>
            <p14:sldId id="270"/>
            <p14:sldId id="266"/>
            <p14:sldId id="267"/>
            <p14:sldId id="268"/>
            <p14:sldId id="269"/>
            <p14:sldId id="271"/>
            <p14:sldId id="272"/>
            <p14:sldId id="273"/>
            <p14:sldId id="274"/>
            <p14:sldId id="275"/>
            <p14:sldId id="276"/>
            <p14:sldId id="277"/>
            <p14:sldId id="278"/>
            <p14:sldId id="279"/>
            <p14:sldId id="280"/>
            <p14:sldId id="281"/>
            <p14:sldId id="282"/>
            <p14:sldId id="283"/>
            <p14:sldId id="284"/>
            <p14:sldId id="285"/>
            <p14:sldId id="286"/>
            <p14:sldId id="291"/>
            <p14:sldId id="292"/>
            <p14:sldId id="287"/>
            <p14:sldId id="288"/>
            <p14:sldId id="289"/>
            <p14:sldId id="290"/>
            <p14:sldId id="293"/>
            <p14:sldId id="294"/>
            <p14:sldId id="295"/>
            <p14:sldId id="296"/>
            <p14:sldId id="297"/>
            <p14:sldId id="298"/>
            <p14:sldId id="300"/>
            <p14:sldId id="301"/>
            <p14:sldId id="302"/>
            <p14:sldId id="303"/>
            <p14:sldId id="304"/>
            <p14:sldId id="306"/>
            <p14:sldId id="307"/>
            <p14:sldId id="308"/>
            <p14:sldId id="309"/>
            <p14:sldId id="310"/>
            <p14:sldId id="328"/>
            <p14:sldId id="329"/>
            <p14:sldId id="311"/>
            <p14:sldId id="312"/>
            <p14:sldId id="313"/>
            <p14:sldId id="314"/>
            <p14:sldId id="315"/>
            <p14:sldId id="316"/>
            <p14:sldId id="317"/>
            <p14:sldId id="318"/>
            <p14:sldId id="319"/>
            <p14:sldId id="320"/>
            <p14:sldId id="321"/>
            <p14:sldId id="322"/>
            <p14:sldId id="323"/>
            <p14:sldId id="324"/>
            <p14:sldId id="325"/>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sorterViewPr>
    <p:cViewPr>
      <p:scale>
        <a:sx n="100" d="100"/>
        <a:sy n="100" d="100"/>
      </p:scale>
      <p:origin x="0" y="-1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D117FB-EFBD-4AF8-BF3D-C19952E69DEE}"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3012641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117FB-EFBD-4AF8-BF3D-C19952E69DEE}"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113714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117FB-EFBD-4AF8-BF3D-C19952E69DEE}"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3941433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5ACDD5-D9F3-43DE-913C-6185038B11F7}"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4141389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8793165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5ACDD5-D9F3-43DE-913C-6185038B11F7}"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018613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5ACDD5-D9F3-43DE-913C-6185038B11F7}"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599561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5ACDD5-D9F3-43DE-913C-6185038B11F7}" type="datetimeFigureOut">
              <a:rPr lang="en-US" smtClean="0"/>
              <a:t>8/12/2016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942532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5ACDD5-D9F3-43DE-913C-6185038B11F7}" type="datetimeFigureOut">
              <a:rPr lang="en-US" smtClean="0"/>
              <a:t>8/12/2016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4242339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ACDD5-D9F3-43DE-913C-6185038B11F7}" type="datetimeFigureOut">
              <a:rPr lang="en-US" smtClean="0"/>
              <a:t>8/12/2016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092706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ACDD5-D9F3-43DE-913C-6185038B11F7}"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827370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D117FB-EFBD-4AF8-BF3D-C19952E69DEE}"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393764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ACDD5-D9F3-43DE-913C-6185038B11F7}"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031523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237362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283038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D117FB-EFBD-4AF8-BF3D-C19952E69DEE}" type="datetimeFigureOut">
              <a:rPr lang="en-US" smtClean="0"/>
              <a:t>8/12/2016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2451549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D117FB-EFBD-4AF8-BF3D-C19952E69DEE}"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11897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D117FB-EFBD-4AF8-BF3D-C19952E69DEE}" type="datetimeFigureOut">
              <a:rPr lang="en-US" smtClean="0"/>
              <a:t>8/12/2016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1470430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D117FB-EFBD-4AF8-BF3D-C19952E69DEE}" type="datetimeFigureOut">
              <a:rPr lang="en-US" smtClean="0"/>
              <a:t>8/12/2016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429929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117FB-EFBD-4AF8-BF3D-C19952E69DEE}" type="datetimeFigureOut">
              <a:rPr lang="en-US" smtClean="0"/>
              <a:t>8/12/2016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201171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D117FB-EFBD-4AF8-BF3D-C19952E69DEE}"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49182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D117FB-EFBD-4AF8-BF3D-C19952E69DEE}" type="datetimeFigureOut">
              <a:rPr lang="en-US" smtClean="0"/>
              <a:t>8/12/2016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12053F-C80B-42BF-ABC5-EF2A9B64F0F4}" type="slidenum">
              <a:rPr lang="en-US" smtClean="0"/>
              <a:t>‹#›</a:t>
            </a:fld>
            <a:endParaRPr lang="en-US"/>
          </a:p>
        </p:txBody>
      </p:sp>
    </p:spTree>
    <p:extLst>
      <p:ext uri="{BB962C8B-B14F-4D97-AF65-F5344CB8AC3E}">
        <p14:creationId xmlns:p14="http://schemas.microsoft.com/office/powerpoint/2010/main" val="2970188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117FB-EFBD-4AF8-BF3D-C19952E69DEE}" type="datetimeFigureOut">
              <a:rPr lang="en-US" smtClean="0"/>
              <a:t>8/12/2016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12053F-C80B-42BF-ABC5-EF2A9B64F0F4}" type="slidenum">
              <a:rPr lang="en-US" smtClean="0"/>
              <a:t>‹#›</a:t>
            </a:fld>
            <a:endParaRPr lang="en-US"/>
          </a:p>
        </p:txBody>
      </p:sp>
    </p:spTree>
    <p:extLst>
      <p:ext uri="{BB962C8B-B14F-4D97-AF65-F5344CB8AC3E}">
        <p14:creationId xmlns:p14="http://schemas.microsoft.com/office/powerpoint/2010/main" val="985336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ACDD5-D9F3-43DE-913C-6185038B11F7}" type="datetimeFigureOut">
              <a:rPr lang="en-US" smtClean="0"/>
              <a:t>8/12/2016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E1F4E-EBE7-4B95-9539-D1B44269632E}" type="slidenum">
              <a:rPr lang="en-US" smtClean="0"/>
              <a:t>‹#›</a:t>
            </a:fld>
            <a:endParaRPr lang="en-US"/>
          </a:p>
        </p:txBody>
      </p:sp>
    </p:spTree>
    <p:extLst>
      <p:ext uri="{BB962C8B-B14F-4D97-AF65-F5344CB8AC3E}">
        <p14:creationId xmlns:p14="http://schemas.microsoft.com/office/powerpoint/2010/main" val="3047762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69815"/>
            <a:ext cx="9144000" cy="2387600"/>
          </a:xfrm>
        </p:spPr>
        <p:txBody>
          <a:bodyPr/>
          <a:lstStyle/>
          <a:p>
            <a:r>
              <a:rPr lang="en-IN" dirty="0"/>
              <a:t>Weekly Progress Report	</a:t>
            </a:r>
            <a:br>
              <a:rPr lang="en-IN" dirty="0"/>
            </a:br>
            <a:r>
              <a:rPr lang="en-IN" dirty="0"/>
              <a:t>LEMS LAB 	</a:t>
            </a:r>
            <a:endParaRPr lang="en-US" dirty="0"/>
          </a:p>
        </p:txBody>
      </p:sp>
      <p:sp>
        <p:nvSpPr>
          <p:cNvPr id="3" name="Subtitle 2"/>
          <p:cNvSpPr>
            <a:spLocks noGrp="1"/>
          </p:cNvSpPr>
          <p:nvPr>
            <p:ph type="subTitle" idx="1"/>
          </p:nvPr>
        </p:nvSpPr>
        <p:spPr>
          <a:xfrm>
            <a:off x="1524000" y="4333559"/>
            <a:ext cx="9144000" cy="1655762"/>
          </a:xfrm>
        </p:spPr>
        <p:txBody>
          <a:bodyPr/>
          <a:lstStyle/>
          <a:p>
            <a:r>
              <a:rPr lang="en-IN" dirty="0"/>
              <a:t>Amandeep Singh</a:t>
            </a:r>
            <a:endParaRPr lang="en-US" dirty="0"/>
          </a:p>
        </p:txBody>
      </p:sp>
    </p:spTree>
    <p:extLst>
      <p:ext uri="{BB962C8B-B14F-4D97-AF65-F5344CB8AC3E}">
        <p14:creationId xmlns:p14="http://schemas.microsoft.com/office/powerpoint/2010/main" val="3410177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3                                    20 June – 26 June</a:t>
            </a:r>
            <a:endParaRPr lang="en-US" dirty="0"/>
          </a:p>
        </p:txBody>
      </p:sp>
      <p:sp>
        <p:nvSpPr>
          <p:cNvPr id="3" name="Content Placeholder 2"/>
          <p:cNvSpPr>
            <a:spLocks noGrp="1"/>
          </p:cNvSpPr>
          <p:nvPr>
            <p:ph idx="1"/>
          </p:nvPr>
        </p:nvSpPr>
        <p:spPr/>
        <p:txBody>
          <a:bodyPr/>
          <a:lstStyle/>
          <a:p>
            <a:pPr marL="0" indent="0">
              <a:buNone/>
            </a:pPr>
            <a:r>
              <a:rPr lang="en-IN" dirty="0"/>
              <a:t>What I Learnt</a:t>
            </a:r>
          </a:p>
          <a:p>
            <a:r>
              <a:rPr lang="en-IN" dirty="0"/>
              <a:t>Find Maxima and Minima in images using MATLAB functions</a:t>
            </a:r>
          </a:p>
          <a:p>
            <a:r>
              <a:rPr lang="en-IN" dirty="0"/>
              <a:t>Find Watershed and Watercourse lines in images using MATLAB functions</a:t>
            </a:r>
          </a:p>
          <a:p>
            <a:r>
              <a:rPr lang="en-IN" dirty="0"/>
              <a:t>Find Saddle points in Images considering points where</a:t>
            </a:r>
            <a:r>
              <a:rPr lang="en-US" dirty="0"/>
              <a:t>                         1) Both Watershed and Watercourse have 0 value</a:t>
            </a:r>
            <a:r>
              <a:rPr lang="en-IN" dirty="0"/>
              <a:t>                                  </a:t>
            </a:r>
          </a:p>
          <a:p>
            <a:pPr marL="0" indent="0">
              <a:buNone/>
            </a:pPr>
            <a:r>
              <a:rPr lang="en-IN" dirty="0"/>
              <a:t>   2) Either of them is 0 in a 3x3 neighbourhood    </a:t>
            </a:r>
          </a:p>
          <a:p>
            <a:r>
              <a:rPr lang="en-IN" dirty="0"/>
              <a:t> Reconstruct Images using the above three methods                 </a:t>
            </a:r>
            <a:endParaRPr lang="en-US" dirty="0"/>
          </a:p>
        </p:txBody>
      </p:sp>
    </p:spTree>
    <p:extLst>
      <p:ext uri="{BB962C8B-B14F-4D97-AF65-F5344CB8AC3E}">
        <p14:creationId xmlns:p14="http://schemas.microsoft.com/office/powerpoint/2010/main" val="433855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Peaks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5851" y="1375954"/>
            <a:ext cx="6577380" cy="5085806"/>
          </a:xfrm>
        </p:spPr>
      </p:pic>
    </p:spTree>
    <p:extLst>
      <p:ext uri="{BB962C8B-B14F-4D97-AF65-F5344CB8AC3E}">
        <p14:creationId xmlns:p14="http://schemas.microsoft.com/office/powerpoint/2010/main" val="409714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Cameraman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0091" y="1463042"/>
            <a:ext cx="6943140" cy="5059678"/>
          </a:xfrm>
        </p:spPr>
      </p:pic>
    </p:spTree>
    <p:extLst>
      <p:ext uri="{BB962C8B-B14F-4D97-AF65-F5344CB8AC3E}">
        <p14:creationId xmlns:p14="http://schemas.microsoft.com/office/powerpoint/2010/main" val="314085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Lena Image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137" y="1489166"/>
            <a:ext cx="6995391" cy="5181600"/>
          </a:xfrm>
        </p:spPr>
      </p:pic>
    </p:spTree>
    <p:extLst>
      <p:ext uri="{BB962C8B-B14F-4D97-AF65-F5344CB8AC3E}">
        <p14:creationId xmlns:p14="http://schemas.microsoft.com/office/powerpoint/2010/main" val="1983005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Cheetah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457" y="1471750"/>
            <a:ext cx="8386354" cy="5225142"/>
          </a:xfrm>
        </p:spPr>
      </p:pic>
    </p:spTree>
    <p:extLst>
      <p:ext uri="{BB962C8B-B14F-4D97-AF65-F5344CB8AC3E}">
        <p14:creationId xmlns:p14="http://schemas.microsoft.com/office/powerpoint/2010/main" val="3101691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Specific Region in Cheetah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50" y="1445624"/>
            <a:ext cx="8943703" cy="5216434"/>
          </a:xfrm>
        </p:spPr>
      </p:pic>
    </p:spTree>
    <p:extLst>
      <p:ext uri="{BB962C8B-B14F-4D97-AF65-F5344CB8AC3E}">
        <p14:creationId xmlns:p14="http://schemas.microsoft.com/office/powerpoint/2010/main" val="118097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4                                         27 June -  3July</a:t>
            </a:r>
            <a:endParaRPr lang="en-US" dirty="0"/>
          </a:p>
        </p:txBody>
      </p:sp>
      <p:sp>
        <p:nvSpPr>
          <p:cNvPr id="3" name="Content Placeholder 2"/>
          <p:cNvSpPr>
            <a:spLocks noGrp="1"/>
          </p:cNvSpPr>
          <p:nvPr>
            <p:ph idx="1"/>
          </p:nvPr>
        </p:nvSpPr>
        <p:spPr/>
        <p:txBody>
          <a:bodyPr/>
          <a:lstStyle/>
          <a:p>
            <a:pPr marL="0" indent="0">
              <a:buNone/>
            </a:pPr>
            <a:r>
              <a:rPr lang="en-IN" dirty="0"/>
              <a:t>What I learnt</a:t>
            </a:r>
          </a:p>
          <a:p>
            <a:r>
              <a:rPr lang="en-IN" dirty="0"/>
              <a:t>Reconstruction of Images using Edges and Maxima Minima and Edges</a:t>
            </a:r>
          </a:p>
          <a:p>
            <a:r>
              <a:rPr lang="en-IN" dirty="0"/>
              <a:t>VL_SIFT basic functions</a:t>
            </a:r>
          </a:p>
          <a:p>
            <a:r>
              <a:rPr lang="en-IN" dirty="0"/>
              <a:t>Reconstructing some Medical Images</a:t>
            </a:r>
          </a:p>
          <a:p>
            <a:pPr marL="0" indent="0">
              <a:buNone/>
            </a:pPr>
            <a:endParaRPr lang="en-IN" dirty="0"/>
          </a:p>
          <a:p>
            <a:endParaRPr lang="en-IN" dirty="0"/>
          </a:p>
          <a:p>
            <a:endParaRPr lang="en-IN" dirty="0"/>
          </a:p>
          <a:p>
            <a:endParaRPr lang="en-IN" dirty="0"/>
          </a:p>
          <a:p>
            <a:pPr marL="0" indent="0">
              <a:buNone/>
            </a:pPr>
            <a:endParaRPr lang="en-US" dirty="0"/>
          </a:p>
        </p:txBody>
      </p:sp>
    </p:spTree>
    <p:extLst>
      <p:ext uri="{BB962C8B-B14F-4D97-AF65-F5344CB8AC3E}">
        <p14:creationId xmlns:p14="http://schemas.microsoft.com/office/powerpoint/2010/main" val="240979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Cheetah Image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5588" y="1332412"/>
            <a:ext cx="7820297" cy="5399314"/>
          </a:xfrm>
        </p:spPr>
      </p:pic>
    </p:spTree>
    <p:extLst>
      <p:ext uri="{BB962C8B-B14F-4D97-AF65-F5344CB8AC3E}">
        <p14:creationId xmlns:p14="http://schemas.microsoft.com/office/powerpoint/2010/main" val="3495713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Lena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376" y="1428206"/>
            <a:ext cx="8490857" cy="5172891"/>
          </a:xfrm>
        </p:spPr>
      </p:pic>
    </p:spTree>
    <p:extLst>
      <p:ext uri="{BB962C8B-B14F-4D97-AF65-F5344CB8AC3E}">
        <p14:creationId xmlns:p14="http://schemas.microsoft.com/office/powerpoint/2010/main" val="944050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Medical Image 1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475" y="1393370"/>
            <a:ext cx="10136776" cy="5338355"/>
          </a:xfrm>
        </p:spPr>
      </p:pic>
    </p:spTree>
    <p:extLst>
      <p:ext uri="{BB962C8B-B14F-4D97-AF65-F5344CB8AC3E}">
        <p14:creationId xmlns:p14="http://schemas.microsoft.com/office/powerpoint/2010/main" val="360579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500"/>
          </a:xfrm>
        </p:spPr>
        <p:txBody>
          <a:bodyPr>
            <a:normAutofit/>
          </a:bodyPr>
          <a:lstStyle/>
          <a:p>
            <a:r>
              <a:rPr lang="en-IN" dirty="0"/>
              <a:t>Week 1                             6 June – 12 June 2016</a:t>
            </a:r>
            <a:br>
              <a:rPr lang="en-IN" dirty="0"/>
            </a:b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dirty="0"/>
              <a:t>What I Learnt</a:t>
            </a:r>
          </a:p>
          <a:p>
            <a:r>
              <a:rPr lang="en-IN" dirty="0"/>
              <a:t>Calculating First Derivative of 1-D functions using Finite Difference method</a:t>
            </a:r>
          </a:p>
          <a:p>
            <a:r>
              <a:rPr lang="en-IN" dirty="0"/>
              <a:t>Calculating First Derivative of simple 2-D functions like Peaks and Gaussian using Finite Difference method</a:t>
            </a:r>
          </a:p>
          <a:p>
            <a:r>
              <a:rPr lang="en-IN" dirty="0"/>
              <a:t>Calculating Second Derivative of 1-D functions </a:t>
            </a:r>
          </a:p>
          <a:p>
            <a:r>
              <a:rPr lang="en-IN" dirty="0"/>
              <a:t>Calculating Second Derivative of 2-D functions like Peaks and Gaussian</a:t>
            </a:r>
          </a:p>
          <a:p>
            <a:r>
              <a:rPr lang="en-IN" dirty="0"/>
              <a:t>Calculating First and Second Derivatives for above functions with added Noise</a:t>
            </a:r>
          </a:p>
          <a:p>
            <a:endParaRPr lang="en-IN" dirty="0"/>
          </a:p>
          <a:p>
            <a:pPr marL="0" indent="0">
              <a:buNone/>
            </a:pPr>
            <a:endParaRPr lang="en-IN" dirty="0"/>
          </a:p>
          <a:p>
            <a:endParaRPr lang="en-US" dirty="0"/>
          </a:p>
        </p:txBody>
      </p:sp>
    </p:spTree>
    <p:extLst>
      <p:ext uri="{BB962C8B-B14F-4D97-AF65-F5344CB8AC3E}">
        <p14:creationId xmlns:p14="http://schemas.microsoft.com/office/powerpoint/2010/main" val="4138758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Medical Image 2</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43" y="1375954"/>
            <a:ext cx="11207931" cy="5338355"/>
          </a:xfrm>
        </p:spPr>
      </p:pic>
    </p:spTree>
    <p:extLst>
      <p:ext uri="{BB962C8B-B14F-4D97-AF65-F5344CB8AC3E}">
        <p14:creationId xmlns:p14="http://schemas.microsoft.com/office/powerpoint/2010/main" val="2186990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5						   4 July – 10 July</a:t>
            </a:r>
            <a:endParaRPr lang="en-US" dirty="0"/>
          </a:p>
        </p:txBody>
      </p:sp>
      <p:sp>
        <p:nvSpPr>
          <p:cNvPr id="3" name="Content Placeholder 2"/>
          <p:cNvSpPr>
            <a:spLocks noGrp="1"/>
          </p:cNvSpPr>
          <p:nvPr>
            <p:ph idx="1"/>
          </p:nvPr>
        </p:nvSpPr>
        <p:spPr/>
        <p:txBody>
          <a:bodyPr/>
          <a:lstStyle/>
          <a:p>
            <a:pPr marL="0" indent="0">
              <a:buNone/>
            </a:pPr>
            <a:r>
              <a:rPr lang="en-IN" dirty="0"/>
              <a:t>What I learnt</a:t>
            </a:r>
          </a:p>
          <a:p>
            <a:r>
              <a:rPr lang="en-IN" dirty="0" err="1"/>
              <a:t>Vl_Sift</a:t>
            </a:r>
            <a:r>
              <a:rPr lang="en-IN" dirty="0"/>
              <a:t> finding features and feature descriptors in an image</a:t>
            </a:r>
          </a:p>
          <a:p>
            <a:r>
              <a:rPr lang="en-IN" dirty="0"/>
              <a:t>Matching two images using SIFT features and descriptors using vl_sift library</a:t>
            </a:r>
          </a:p>
          <a:p>
            <a:r>
              <a:rPr lang="en-IN" dirty="0"/>
              <a:t>Matching two images using maxima and minima locations as key points</a:t>
            </a:r>
          </a:p>
          <a:p>
            <a:r>
              <a:rPr lang="en-IN" dirty="0"/>
              <a:t>Creating descriptors using custom scales and orientations but locations of maxima and minima </a:t>
            </a:r>
            <a:endParaRPr lang="en-US" dirty="0"/>
          </a:p>
        </p:txBody>
      </p:sp>
    </p:spTree>
    <p:extLst>
      <p:ext uri="{BB962C8B-B14F-4D97-AF65-F5344CB8AC3E}">
        <p14:creationId xmlns:p14="http://schemas.microsoft.com/office/powerpoint/2010/main" val="277958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SIFT Matching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807" y="1367246"/>
            <a:ext cx="10016678" cy="5490754"/>
          </a:xfrm>
        </p:spPr>
      </p:pic>
    </p:spTree>
    <p:extLst>
      <p:ext uri="{BB962C8B-B14F-4D97-AF65-F5344CB8AC3E}">
        <p14:creationId xmlns:p14="http://schemas.microsoft.com/office/powerpoint/2010/main" val="3020232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Matching using Maxima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1783" y="1358538"/>
            <a:ext cx="9328701" cy="5381896"/>
          </a:xfrm>
        </p:spPr>
      </p:pic>
    </p:spTree>
    <p:extLst>
      <p:ext uri="{BB962C8B-B14F-4D97-AF65-F5344CB8AC3E}">
        <p14:creationId xmlns:p14="http://schemas.microsoft.com/office/powerpoint/2010/main" val="1154060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Matching using Minima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314994"/>
            <a:ext cx="9616084" cy="5477692"/>
          </a:xfrm>
        </p:spPr>
      </p:pic>
    </p:spTree>
    <p:extLst>
      <p:ext uri="{BB962C8B-B14F-4D97-AF65-F5344CB8AC3E}">
        <p14:creationId xmlns:p14="http://schemas.microsoft.com/office/powerpoint/2010/main" val="1967179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6                                       11 July – 17 July</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dirty="0"/>
              <a:t>What I Learnt</a:t>
            </a:r>
          </a:p>
          <a:p>
            <a:r>
              <a:rPr lang="en-IN" dirty="0"/>
              <a:t>Matching images using vl_sift and SIFT key points and descriptors, while applying a Gaussian filter on the images.</a:t>
            </a:r>
          </a:p>
          <a:p>
            <a:r>
              <a:rPr lang="en-IN" dirty="0"/>
              <a:t>Matching images using MAX and MIN points as the key points and applying Gaussian filter to smooth the image and reduce the number of max and min points, to speed up the operation.</a:t>
            </a:r>
          </a:p>
          <a:p>
            <a:r>
              <a:rPr lang="en-IN" dirty="0"/>
              <a:t>Plotting graph of number of critical points in an image with successive Gaussian smoothing </a:t>
            </a:r>
          </a:p>
          <a:p>
            <a:r>
              <a:rPr lang="en-IN" dirty="0"/>
              <a:t>Observing the difference between successive Gaussian filter of similar size but varying in their value of sigma</a:t>
            </a:r>
          </a:p>
          <a:p>
            <a:pPr marL="0" indent="0">
              <a:buNone/>
            </a:pPr>
            <a:endParaRPr lang="en-US" dirty="0"/>
          </a:p>
        </p:txBody>
      </p:sp>
    </p:spTree>
    <p:extLst>
      <p:ext uri="{BB962C8B-B14F-4D97-AF65-F5344CB8AC3E}">
        <p14:creationId xmlns:p14="http://schemas.microsoft.com/office/powerpoint/2010/main" val="134241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SIFT Matching (applying Gaussian Filter)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9233" y="2623459"/>
            <a:ext cx="4349931" cy="32624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268" y="2623458"/>
            <a:ext cx="4349931" cy="3262448"/>
          </a:xfrm>
          <a:prstGeom prst="rect">
            <a:avLst/>
          </a:prstGeom>
        </p:spPr>
      </p:pic>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spTree>
    <p:extLst>
      <p:ext uri="{BB962C8B-B14F-4D97-AF65-F5344CB8AC3E}">
        <p14:creationId xmlns:p14="http://schemas.microsoft.com/office/powerpoint/2010/main" val="18773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SIFT Matching (applying Gaussian Filter)</a:t>
            </a:r>
            <a:endParaRPr lang="en-US" dirty="0"/>
          </a:p>
        </p:txBody>
      </p:sp>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8498" y="2628356"/>
            <a:ext cx="4343399" cy="3257550"/>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877" y="2619102"/>
            <a:ext cx="4355739" cy="3266804"/>
          </a:xfrm>
          <a:prstGeom prst="rect">
            <a:avLst/>
          </a:prstGeom>
        </p:spPr>
      </p:pic>
    </p:spTree>
    <p:extLst>
      <p:ext uri="{BB962C8B-B14F-4D97-AF65-F5344CB8AC3E}">
        <p14:creationId xmlns:p14="http://schemas.microsoft.com/office/powerpoint/2010/main" val="1122927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Matching using Maxima (applying Gaussian Filter)</a:t>
            </a:r>
            <a:endParaRPr lang="en-US" dirty="0"/>
          </a:p>
        </p:txBody>
      </p:sp>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7722" y="2619102"/>
            <a:ext cx="4355739" cy="32668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061" y="2619102"/>
            <a:ext cx="4355739" cy="3266804"/>
          </a:xfrm>
          <a:prstGeom prst="rect">
            <a:avLst/>
          </a:prstGeom>
        </p:spPr>
      </p:pic>
    </p:spTree>
    <p:extLst>
      <p:ext uri="{BB962C8B-B14F-4D97-AF65-F5344CB8AC3E}">
        <p14:creationId xmlns:p14="http://schemas.microsoft.com/office/powerpoint/2010/main" val="1278690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Matching using Maxima (applying Gaussian Filter)</a:t>
            </a:r>
            <a:endParaRPr lang="en-US" dirty="0"/>
          </a:p>
        </p:txBody>
      </p:sp>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979" y="2619103"/>
            <a:ext cx="4355739" cy="326680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691" y="2619104"/>
            <a:ext cx="4352109" cy="3264082"/>
          </a:xfrm>
          <a:prstGeom prst="rect">
            <a:avLst/>
          </a:prstGeom>
        </p:spPr>
      </p:pic>
    </p:spTree>
    <p:extLst>
      <p:ext uri="{BB962C8B-B14F-4D97-AF65-F5344CB8AC3E}">
        <p14:creationId xmlns:p14="http://schemas.microsoft.com/office/powerpoint/2010/main" val="161029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Sinusoidal Function with Noise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539316"/>
            <a:ext cx="3707674" cy="23534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552" y="1455130"/>
            <a:ext cx="3984402" cy="243760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3967127"/>
            <a:ext cx="3707674" cy="26862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0469" y="3967127"/>
            <a:ext cx="4110446" cy="2686222"/>
          </a:xfrm>
          <a:prstGeom prst="rect">
            <a:avLst/>
          </a:prstGeom>
        </p:spPr>
      </p:pic>
    </p:spTree>
    <p:extLst>
      <p:ext uri="{BB962C8B-B14F-4D97-AF65-F5344CB8AC3E}">
        <p14:creationId xmlns:p14="http://schemas.microsoft.com/office/powerpoint/2010/main" val="585108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Matching using Minima (applying Gaussian Filter)</a:t>
            </a:r>
            <a:endParaRPr lang="en-US" dirty="0"/>
          </a:p>
        </p:txBody>
      </p:sp>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652" y="2782093"/>
            <a:ext cx="4120092" cy="309006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20" y="2782093"/>
            <a:ext cx="4123508" cy="3092631"/>
          </a:xfrm>
          <a:prstGeom prst="rect">
            <a:avLst/>
          </a:prstGeom>
        </p:spPr>
      </p:pic>
    </p:spTree>
    <p:extLst>
      <p:ext uri="{BB962C8B-B14F-4D97-AF65-F5344CB8AC3E}">
        <p14:creationId xmlns:p14="http://schemas.microsoft.com/office/powerpoint/2010/main" val="3293221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 Matching using Minima (applying Gaussian Filter)</a:t>
            </a:r>
            <a:endParaRPr lang="en-US" dirty="0"/>
          </a:p>
        </p:txBody>
      </p:sp>
      <p:sp>
        <p:nvSpPr>
          <p:cNvPr id="7" name="TextBox 6"/>
          <p:cNvSpPr txBox="1"/>
          <p:nvPr/>
        </p:nvSpPr>
        <p:spPr>
          <a:xfrm>
            <a:off x="2336072" y="1787741"/>
            <a:ext cx="2238103" cy="369332"/>
          </a:xfrm>
          <a:prstGeom prst="rect">
            <a:avLst/>
          </a:prstGeom>
          <a:noFill/>
        </p:spPr>
        <p:txBody>
          <a:bodyPr wrap="square" rtlCol="0">
            <a:spAutoFit/>
          </a:bodyPr>
          <a:lstStyle/>
          <a:p>
            <a:r>
              <a:rPr lang="en-IN" dirty="0"/>
              <a:t>Original Image</a:t>
            </a:r>
            <a:endParaRPr lang="en-US" dirty="0"/>
          </a:p>
        </p:txBody>
      </p:sp>
      <p:sp>
        <p:nvSpPr>
          <p:cNvPr id="8" name="TextBox 7"/>
          <p:cNvSpPr txBox="1"/>
          <p:nvPr/>
        </p:nvSpPr>
        <p:spPr>
          <a:xfrm>
            <a:off x="8005352" y="1811214"/>
            <a:ext cx="2238103" cy="369332"/>
          </a:xfrm>
          <a:prstGeom prst="rect">
            <a:avLst/>
          </a:prstGeom>
          <a:noFill/>
        </p:spPr>
        <p:txBody>
          <a:bodyPr wrap="square" rtlCol="0">
            <a:spAutoFit/>
          </a:bodyPr>
          <a:lstStyle/>
          <a:p>
            <a:r>
              <a:rPr lang="en-IN" dirty="0"/>
              <a:t>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360" y="2806041"/>
            <a:ext cx="4181052" cy="313578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530" y="2806042"/>
            <a:ext cx="4184469" cy="3138352"/>
          </a:xfrm>
          <a:prstGeom prst="rect">
            <a:avLst/>
          </a:prstGeom>
        </p:spPr>
      </p:pic>
    </p:spTree>
    <p:extLst>
      <p:ext uri="{BB962C8B-B14F-4D97-AF65-F5344CB8AC3E}">
        <p14:creationId xmlns:p14="http://schemas.microsoft.com/office/powerpoint/2010/main" val="496383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Variation in Number of Critical Points with Gaussian Smoothing (Cameraman)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59131"/>
            <a:ext cx="10515599" cy="4992598"/>
          </a:xfrm>
        </p:spPr>
      </p:pic>
    </p:spTree>
    <p:extLst>
      <p:ext uri="{BB962C8B-B14F-4D97-AF65-F5344CB8AC3E}">
        <p14:creationId xmlns:p14="http://schemas.microsoft.com/office/powerpoint/2010/main" val="3036976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Variation in Number of Critical Points with Gaussian Smoothing (Lena Image)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515599" cy="4923518"/>
          </a:xfrm>
        </p:spPr>
      </p:pic>
    </p:spTree>
    <p:extLst>
      <p:ext uri="{BB962C8B-B14F-4D97-AF65-F5344CB8AC3E}">
        <p14:creationId xmlns:p14="http://schemas.microsoft.com/office/powerpoint/2010/main" val="1272014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of Difference between Successive Gaussian Filters with varying sigma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5"/>
            <a:ext cx="10343606" cy="4923518"/>
          </a:xfrm>
        </p:spPr>
      </p:pic>
    </p:spTree>
    <p:extLst>
      <p:ext uri="{BB962C8B-B14F-4D97-AF65-F5344CB8AC3E}">
        <p14:creationId xmlns:p14="http://schemas.microsoft.com/office/powerpoint/2010/main" val="2917455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of Difference between Successive Gaussian Filters with varying sigma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5624"/>
            <a:ext cx="10439399" cy="4758055"/>
          </a:xfrm>
        </p:spPr>
      </p:pic>
    </p:spTree>
    <p:extLst>
      <p:ext uri="{BB962C8B-B14F-4D97-AF65-F5344CB8AC3E}">
        <p14:creationId xmlns:p14="http://schemas.microsoft.com/office/powerpoint/2010/main" val="2696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of Difference between Successive Gaussian Filters with varying sigma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25624"/>
            <a:ext cx="10430690" cy="4784181"/>
          </a:xfrm>
        </p:spPr>
      </p:pic>
    </p:spTree>
    <p:extLst>
      <p:ext uri="{BB962C8B-B14F-4D97-AF65-F5344CB8AC3E}">
        <p14:creationId xmlns:p14="http://schemas.microsoft.com/office/powerpoint/2010/main" val="1069311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Observations</a:t>
            </a:r>
            <a:endParaRPr lang="en-US" dirty="0"/>
          </a:p>
        </p:txBody>
      </p:sp>
      <p:sp>
        <p:nvSpPr>
          <p:cNvPr id="3" name="Content Placeholder 2"/>
          <p:cNvSpPr>
            <a:spLocks noGrp="1"/>
          </p:cNvSpPr>
          <p:nvPr>
            <p:ph idx="1"/>
          </p:nvPr>
        </p:nvSpPr>
        <p:spPr/>
        <p:txBody>
          <a:bodyPr/>
          <a:lstStyle/>
          <a:p>
            <a:r>
              <a:rPr lang="en-IN" dirty="0"/>
              <a:t>SIFT matching with and without using the Gaussian filter returned the same images. </a:t>
            </a:r>
          </a:p>
          <a:p>
            <a:r>
              <a:rPr lang="en-IN" dirty="0"/>
              <a:t>Matching using maxima and minima as key points with and without applying Gaussian smoothing filter also returned the same images.</a:t>
            </a:r>
          </a:p>
          <a:p>
            <a:r>
              <a:rPr lang="en-IN" dirty="0"/>
              <a:t>I have tested this with 6 query images and Datasets of 300 and 3000 images.</a:t>
            </a:r>
          </a:p>
          <a:p>
            <a:pPr marL="0" indent="0">
              <a:buNone/>
            </a:pPr>
            <a:endParaRPr lang="en-US" dirty="0"/>
          </a:p>
        </p:txBody>
      </p:sp>
    </p:spTree>
    <p:extLst>
      <p:ext uri="{BB962C8B-B14F-4D97-AF65-F5344CB8AC3E}">
        <p14:creationId xmlns:p14="http://schemas.microsoft.com/office/powerpoint/2010/main" val="37832032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Week 7							18 – 24 July</a:t>
            </a:r>
            <a:endParaRPr lang="en-US" dirty="0"/>
          </a:p>
        </p:txBody>
      </p:sp>
      <p:sp>
        <p:nvSpPr>
          <p:cNvPr id="3" name="Content Placeholder 2"/>
          <p:cNvSpPr>
            <a:spLocks noGrp="1"/>
          </p:cNvSpPr>
          <p:nvPr>
            <p:ph idx="1"/>
          </p:nvPr>
        </p:nvSpPr>
        <p:spPr/>
        <p:txBody>
          <a:bodyPr/>
          <a:lstStyle/>
          <a:p>
            <a:pPr marL="0" indent="0">
              <a:buNone/>
            </a:pPr>
            <a:r>
              <a:rPr lang="en-US" dirty="0"/>
              <a:t>What I Learnt</a:t>
            </a:r>
          </a:p>
          <a:p>
            <a:pPr fontAlgn="base"/>
            <a:r>
              <a:rPr lang="en-US" dirty="0"/>
              <a:t>Gaussian Filter - Deciding on the value of Sigma as well as the appropriate kernel size for smoothing the image.  </a:t>
            </a:r>
          </a:p>
          <a:p>
            <a:pPr fontAlgn="base"/>
            <a:r>
              <a:rPr lang="en-US" dirty="0"/>
              <a:t>Image matching using SIFT and Gaussian smoothing using suitable sigma and kernel size (only the query was smoothed)</a:t>
            </a:r>
          </a:p>
          <a:p>
            <a:pPr fontAlgn="base"/>
            <a:r>
              <a:rPr lang="en-US" dirty="0"/>
              <a:t>Image matching using Minima and Gaussian smoothing using suitable sigma and kernel size (only the query was smoothed)</a:t>
            </a:r>
          </a:p>
          <a:p>
            <a:pPr marL="0" indent="0">
              <a:buNone/>
            </a:pPr>
            <a:endParaRPr lang="en-US" dirty="0"/>
          </a:p>
        </p:txBody>
      </p:sp>
    </p:spTree>
    <p:extLst>
      <p:ext uri="{BB962C8B-B14F-4D97-AF65-F5344CB8AC3E}">
        <p14:creationId xmlns:p14="http://schemas.microsoft.com/office/powerpoint/2010/main" val="1067637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SIFT (Only Query Smoothed)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291" y="2954215"/>
            <a:ext cx="4507524" cy="305569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2008" y="2954215"/>
            <a:ext cx="4599842" cy="3055693"/>
          </a:xfrm>
          <a:prstGeom prst="rect">
            <a:avLst/>
          </a:prstGeom>
        </p:spPr>
      </p:pic>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spTree>
    <p:extLst>
      <p:ext uri="{BB962C8B-B14F-4D97-AF65-F5344CB8AC3E}">
        <p14:creationId xmlns:p14="http://schemas.microsoft.com/office/powerpoint/2010/main" val="253323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26" y="1346272"/>
            <a:ext cx="4234775" cy="259515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305" y="1215645"/>
            <a:ext cx="3396344" cy="2682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17" y="4032069"/>
            <a:ext cx="3753394" cy="270364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879" y="3897885"/>
            <a:ext cx="4208648" cy="2655743"/>
          </a:xfrm>
          <a:prstGeom prst="rect">
            <a:avLst/>
          </a:prstGeom>
        </p:spPr>
      </p:pic>
      <p:sp>
        <p:nvSpPr>
          <p:cNvPr id="7" name="Title 6"/>
          <p:cNvSpPr>
            <a:spLocks noGrp="1"/>
          </p:cNvSpPr>
          <p:nvPr>
            <p:ph type="title"/>
          </p:nvPr>
        </p:nvSpPr>
        <p:spPr/>
        <p:txBody>
          <a:bodyPr/>
          <a:lstStyle/>
          <a:p>
            <a:r>
              <a:rPr lang="en-IN" dirty="0"/>
              <a:t>                  Gaussian Function </a:t>
            </a:r>
            <a:endParaRPr lang="en-US" dirty="0"/>
          </a:p>
        </p:txBody>
      </p:sp>
    </p:spTree>
    <p:extLst>
      <p:ext uri="{BB962C8B-B14F-4D97-AF65-F5344CB8AC3E}">
        <p14:creationId xmlns:p14="http://schemas.microsoft.com/office/powerpoint/2010/main" val="3262230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SIFT (Only Query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4"/>
            <a:ext cx="4507523" cy="3055693"/>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630" y="2954213"/>
            <a:ext cx="4988169" cy="3055693"/>
          </a:xfrm>
          <a:prstGeom prst="rect">
            <a:avLst/>
          </a:prstGeom>
        </p:spPr>
      </p:pic>
    </p:spTree>
    <p:extLst>
      <p:ext uri="{BB962C8B-B14F-4D97-AF65-F5344CB8AC3E}">
        <p14:creationId xmlns:p14="http://schemas.microsoft.com/office/powerpoint/2010/main" val="1344825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Minima (Only Query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4"/>
            <a:ext cx="4523969" cy="3055693"/>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991" y="2954213"/>
            <a:ext cx="5172809" cy="3055693"/>
          </a:xfrm>
          <a:prstGeom prst="rect">
            <a:avLst/>
          </a:prstGeom>
        </p:spPr>
      </p:pic>
    </p:spTree>
    <p:extLst>
      <p:ext uri="{BB962C8B-B14F-4D97-AF65-F5344CB8AC3E}">
        <p14:creationId xmlns:p14="http://schemas.microsoft.com/office/powerpoint/2010/main" val="3004905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Minima (Only Query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4"/>
            <a:ext cx="4656992" cy="3055693"/>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2" y="2954213"/>
            <a:ext cx="5023338" cy="3055693"/>
          </a:xfrm>
          <a:prstGeom prst="rect">
            <a:avLst/>
          </a:prstGeom>
        </p:spPr>
      </p:pic>
    </p:spTree>
    <p:extLst>
      <p:ext uri="{BB962C8B-B14F-4D97-AF65-F5344CB8AC3E}">
        <p14:creationId xmlns:p14="http://schemas.microsoft.com/office/powerpoint/2010/main" val="63004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8							25 – 31 July</a:t>
            </a:r>
            <a:endParaRPr lang="en-US" dirty="0"/>
          </a:p>
        </p:txBody>
      </p:sp>
      <p:sp>
        <p:nvSpPr>
          <p:cNvPr id="3" name="Content Placeholder 2"/>
          <p:cNvSpPr>
            <a:spLocks noGrp="1"/>
          </p:cNvSpPr>
          <p:nvPr>
            <p:ph idx="1"/>
          </p:nvPr>
        </p:nvSpPr>
        <p:spPr/>
        <p:txBody>
          <a:bodyPr/>
          <a:lstStyle/>
          <a:p>
            <a:pPr marL="0" indent="0">
              <a:buNone/>
            </a:pPr>
            <a:r>
              <a:rPr lang="en-IN" dirty="0"/>
              <a:t>What I Learnt</a:t>
            </a:r>
          </a:p>
          <a:p>
            <a:r>
              <a:rPr lang="en-IN" dirty="0"/>
              <a:t>Image Matching using Maxima and Minima, in which both the query and database images were smoothed with a Gaussian filter and connected components were removed by taking their mean.</a:t>
            </a:r>
          </a:p>
          <a:p>
            <a:r>
              <a:rPr lang="en-IN" dirty="0"/>
              <a:t>Computing Compression Ratios of images reconstructed using 1)Maxima, Minima and Saddles                                                                        2)Maxima, Minima, Watershed and Watercourse</a:t>
            </a:r>
          </a:p>
          <a:p>
            <a:r>
              <a:rPr lang="en-IN" dirty="0"/>
              <a:t>Removing Maxima and Minima pair from a 1-D Gaussian Function and then reconstructing the graph </a:t>
            </a:r>
          </a:p>
        </p:txBody>
      </p:sp>
    </p:spTree>
    <p:extLst>
      <p:ext uri="{BB962C8B-B14F-4D97-AF65-F5344CB8AC3E}">
        <p14:creationId xmlns:p14="http://schemas.microsoft.com/office/powerpoint/2010/main" val="474861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Maxima (both query and database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54212"/>
            <a:ext cx="4692162" cy="30556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554" y="2954213"/>
            <a:ext cx="4900246" cy="3055692"/>
          </a:xfrm>
          <a:prstGeom prst="rect">
            <a:avLst/>
          </a:prstGeom>
        </p:spPr>
      </p:pic>
    </p:spTree>
    <p:extLst>
      <p:ext uri="{BB962C8B-B14F-4D97-AF65-F5344CB8AC3E}">
        <p14:creationId xmlns:p14="http://schemas.microsoft.com/office/powerpoint/2010/main" val="2784715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Minima (both query and database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2"/>
            <a:ext cx="4428392" cy="305569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591" y="2954211"/>
            <a:ext cx="4944209" cy="3055693"/>
          </a:xfrm>
          <a:prstGeom prst="rect">
            <a:avLst/>
          </a:prstGeom>
        </p:spPr>
      </p:pic>
    </p:spTree>
    <p:extLst>
      <p:ext uri="{BB962C8B-B14F-4D97-AF65-F5344CB8AC3E}">
        <p14:creationId xmlns:p14="http://schemas.microsoft.com/office/powerpoint/2010/main" val="51508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Reconstruction of 1-D Gaussian without removing Maxima and Minima Pairs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748" y="1820008"/>
            <a:ext cx="5653684" cy="440091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92" y="1820008"/>
            <a:ext cx="5630008" cy="4400915"/>
          </a:xfrm>
          <a:prstGeom prst="rect">
            <a:avLst/>
          </a:prstGeom>
        </p:spPr>
      </p:pic>
    </p:spTree>
    <p:extLst>
      <p:ext uri="{BB962C8B-B14F-4D97-AF65-F5344CB8AC3E}">
        <p14:creationId xmlns:p14="http://schemas.microsoft.com/office/powerpoint/2010/main" val="3393539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Reconstruction of 1-D Gaussian removing Maxima and Minima Pairs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931133"/>
            <a:ext cx="5281246"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447" y="1931132"/>
            <a:ext cx="5234353" cy="4351339"/>
          </a:xfrm>
          <a:prstGeom prst="rect">
            <a:avLst/>
          </a:prstGeom>
        </p:spPr>
      </p:pic>
    </p:spTree>
    <p:extLst>
      <p:ext uri="{BB962C8B-B14F-4D97-AF65-F5344CB8AC3E}">
        <p14:creationId xmlns:p14="http://schemas.microsoft.com/office/powerpoint/2010/main" val="39628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9							1 – 7 August </a:t>
            </a:r>
            <a:endParaRPr lang="en-US" dirty="0"/>
          </a:p>
        </p:txBody>
      </p:sp>
      <p:sp>
        <p:nvSpPr>
          <p:cNvPr id="3" name="Content Placeholder 2"/>
          <p:cNvSpPr>
            <a:spLocks noGrp="1"/>
          </p:cNvSpPr>
          <p:nvPr>
            <p:ph idx="1"/>
          </p:nvPr>
        </p:nvSpPr>
        <p:spPr/>
        <p:txBody>
          <a:bodyPr>
            <a:normAutofit/>
          </a:bodyPr>
          <a:lstStyle/>
          <a:p>
            <a:pPr marL="0" indent="0">
              <a:buNone/>
            </a:pPr>
            <a:r>
              <a:rPr lang="en-IN" dirty="0"/>
              <a:t>What I learnt</a:t>
            </a:r>
            <a:endParaRPr lang="en-US" dirty="0"/>
          </a:p>
          <a:p>
            <a:r>
              <a:rPr lang="en-IN" dirty="0"/>
              <a:t>Image Matching using Saddle Points, in which both the query and database images were smoothed with a Gaussian filter and connected components were removed by taking their centroid.</a:t>
            </a:r>
          </a:p>
          <a:p>
            <a:r>
              <a:rPr lang="en-IN" dirty="0"/>
              <a:t>Saddle points were taken at intersections of Watershed and Watercourse Lines.</a:t>
            </a:r>
          </a:p>
          <a:p>
            <a:r>
              <a:rPr lang="en-IN" dirty="0"/>
              <a:t>Removing Maxima and Minima pair from a 1-D Gaussian Function and then reconstructing the graph (while adding a padding to the function)</a:t>
            </a:r>
          </a:p>
          <a:p>
            <a:endParaRPr lang="en-IN" dirty="0"/>
          </a:p>
          <a:p>
            <a:endParaRPr lang="en-IN" dirty="0"/>
          </a:p>
          <a:p>
            <a:endParaRPr lang="en-IN" dirty="0"/>
          </a:p>
        </p:txBody>
      </p:sp>
    </p:spTree>
    <p:extLst>
      <p:ext uri="{BB962C8B-B14F-4D97-AF65-F5344CB8AC3E}">
        <p14:creationId xmlns:p14="http://schemas.microsoft.com/office/powerpoint/2010/main" val="3096593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Saddles (both query and database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1"/>
            <a:ext cx="4762500" cy="3055693"/>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0" y="2954210"/>
            <a:ext cx="5067300" cy="3055693"/>
          </a:xfrm>
          <a:prstGeom prst="rect">
            <a:avLst/>
          </a:prstGeom>
        </p:spPr>
      </p:pic>
    </p:spTree>
    <p:extLst>
      <p:ext uri="{BB962C8B-B14F-4D97-AF65-F5344CB8AC3E}">
        <p14:creationId xmlns:p14="http://schemas.microsoft.com/office/powerpoint/2010/main" val="414864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Gaussian with Noise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311" y="2714975"/>
            <a:ext cx="3964809" cy="264950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089" y="2714975"/>
            <a:ext cx="3912557" cy="27907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3615" y="2650033"/>
            <a:ext cx="3572922" cy="2714448"/>
          </a:xfrm>
          <a:prstGeom prst="rect">
            <a:avLst/>
          </a:prstGeom>
        </p:spPr>
      </p:pic>
    </p:spTree>
    <p:extLst>
      <p:ext uri="{BB962C8B-B14F-4D97-AF65-F5344CB8AC3E}">
        <p14:creationId xmlns:p14="http://schemas.microsoft.com/office/powerpoint/2010/main" val="1663021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using Saddles (both query and database Smoothed)</a:t>
            </a:r>
            <a:endParaRPr lang="en-US" dirty="0"/>
          </a:p>
        </p:txBody>
      </p:sp>
      <p:sp>
        <p:nvSpPr>
          <p:cNvPr id="7" name="TextBox 6"/>
          <p:cNvSpPr txBox="1"/>
          <p:nvPr/>
        </p:nvSpPr>
        <p:spPr>
          <a:xfrm>
            <a:off x="1925516" y="2365131"/>
            <a:ext cx="1899138" cy="369332"/>
          </a:xfrm>
          <a:prstGeom prst="rect">
            <a:avLst/>
          </a:prstGeom>
          <a:noFill/>
        </p:spPr>
        <p:txBody>
          <a:bodyPr wrap="square" rtlCol="0">
            <a:spAutoFit/>
          </a:bodyPr>
          <a:lstStyle/>
          <a:p>
            <a:r>
              <a:rPr lang="en-IN" dirty="0"/>
              <a:t>  Original Image</a:t>
            </a:r>
            <a:endParaRPr lang="en-US" dirty="0"/>
          </a:p>
        </p:txBody>
      </p:sp>
      <p:sp>
        <p:nvSpPr>
          <p:cNvPr id="8" name="TextBox 7"/>
          <p:cNvSpPr txBox="1"/>
          <p:nvPr/>
        </p:nvSpPr>
        <p:spPr>
          <a:xfrm>
            <a:off x="7605346" y="2365131"/>
            <a:ext cx="2092569" cy="369332"/>
          </a:xfrm>
          <a:prstGeom prst="rect">
            <a:avLst/>
          </a:prstGeom>
          <a:noFill/>
        </p:spPr>
        <p:txBody>
          <a:bodyPr wrap="square" rtlCol="0">
            <a:spAutoFit/>
          </a:bodyPr>
          <a:lstStyle/>
          <a:p>
            <a:r>
              <a:rPr lang="en-IN" dirty="0"/>
              <a:t>  Matched Image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954211"/>
            <a:ext cx="4621823" cy="3055694"/>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369" y="2954211"/>
            <a:ext cx="5146432" cy="3055694"/>
          </a:xfrm>
          <a:prstGeom prst="rect">
            <a:avLst/>
          </a:prstGeom>
        </p:spPr>
      </p:pic>
    </p:spTree>
    <p:extLst>
      <p:ext uri="{BB962C8B-B14F-4D97-AF65-F5344CB8AC3E}">
        <p14:creationId xmlns:p14="http://schemas.microsoft.com/office/powerpoint/2010/main" val="3838141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Original Gaussian Function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515" y="1825625"/>
            <a:ext cx="8868969" cy="4351338"/>
          </a:xfrm>
        </p:spPr>
      </p:pic>
    </p:spTree>
    <p:extLst>
      <p:ext uri="{BB962C8B-B14F-4D97-AF65-F5344CB8AC3E}">
        <p14:creationId xmlns:p14="http://schemas.microsoft.com/office/powerpoint/2010/main" val="723584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Reconstructed function without removing max/min pair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515" y="1825625"/>
            <a:ext cx="8868969" cy="4351338"/>
          </a:xfrm>
        </p:spPr>
      </p:pic>
    </p:spTree>
    <p:extLst>
      <p:ext uri="{BB962C8B-B14F-4D97-AF65-F5344CB8AC3E}">
        <p14:creationId xmlns:p14="http://schemas.microsoft.com/office/powerpoint/2010/main" val="214681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10					      8 – 12 August</a:t>
            </a:r>
            <a:endParaRPr lang="en-US" dirty="0"/>
          </a:p>
        </p:txBody>
      </p:sp>
      <p:sp>
        <p:nvSpPr>
          <p:cNvPr id="3" name="Content Placeholder 2"/>
          <p:cNvSpPr>
            <a:spLocks noGrp="1"/>
          </p:cNvSpPr>
          <p:nvPr>
            <p:ph idx="1"/>
          </p:nvPr>
        </p:nvSpPr>
        <p:spPr/>
        <p:txBody>
          <a:bodyPr/>
          <a:lstStyle/>
          <a:p>
            <a:pPr marL="0" indent="0">
              <a:buNone/>
            </a:pPr>
            <a:r>
              <a:rPr lang="en-IN" dirty="0"/>
              <a:t>What I learnt</a:t>
            </a:r>
          </a:p>
          <a:p>
            <a:r>
              <a:rPr lang="en-IN" dirty="0"/>
              <a:t>1-D Laplace Equation and Heat Equation solutions </a:t>
            </a:r>
          </a:p>
          <a:p>
            <a:r>
              <a:rPr lang="en-IN" dirty="0"/>
              <a:t>Constructing functions for feature extraction, image matching, image reconstruction </a:t>
            </a:r>
          </a:p>
          <a:p>
            <a:r>
              <a:rPr lang="en-IN" dirty="0"/>
              <a:t>Adding Comments to Code  </a:t>
            </a:r>
          </a:p>
          <a:p>
            <a:endParaRPr lang="en-US" dirty="0"/>
          </a:p>
        </p:txBody>
      </p:sp>
    </p:spTree>
    <p:extLst>
      <p:ext uri="{BB962C8B-B14F-4D97-AF65-F5344CB8AC3E}">
        <p14:creationId xmlns:p14="http://schemas.microsoft.com/office/powerpoint/2010/main" val="3019481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Compression Ratios for Image Reconstruction</a:t>
            </a:r>
            <a:endParaRPr lang="en-US" dirty="0"/>
          </a:p>
        </p:txBody>
      </p:sp>
      <p:sp>
        <p:nvSpPr>
          <p:cNvPr id="3" name="Content Placeholder 2"/>
          <p:cNvSpPr>
            <a:spLocks noGrp="1"/>
          </p:cNvSpPr>
          <p:nvPr>
            <p:ph idx="1"/>
          </p:nvPr>
        </p:nvSpPr>
        <p:spPr/>
        <p:txBody>
          <a:bodyPr/>
          <a:lstStyle/>
          <a:p>
            <a:r>
              <a:rPr lang="en-IN" dirty="0"/>
              <a:t>Reconstruction was performed on four images namely</a:t>
            </a:r>
            <a:r>
              <a:rPr lang="en-US" dirty="0"/>
              <a:t> – Cameraman, Lena, Cheetah, Onions</a:t>
            </a:r>
          </a:p>
          <a:p>
            <a:r>
              <a:rPr lang="en-IN" dirty="0"/>
              <a:t>The images were smoothed by two Gaussian filters of different sizes.</a:t>
            </a:r>
            <a:endParaRPr lang="en-US" dirty="0"/>
          </a:p>
          <a:p>
            <a:r>
              <a:rPr lang="en-IN" dirty="0"/>
              <a:t>Compression Ratios were computed for two cases </a:t>
            </a:r>
          </a:p>
          <a:p>
            <a:pPr lvl="1"/>
            <a:r>
              <a:rPr lang="en-IN" dirty="0"/>
              <a:t>Reconstruction using maxima, minima and saddle points (taken at intersection of watershed and watercourse lines)</a:t>
            </a:r>
          </a:p>
          <a:p>
            <a:pPr lvl="1"/>
            <a:r>
              <a:rPr lang="en-IN" dirty="0"/>
              <a:t>Reconstruction using maxima, minima, watershed and watercourse</a:t>
            </a:r>
          </a:p>
          <a:p>
            <a:r>
              <a:rPr lang="en-IN" dirty="0"/>
              <a:t>Since we need three variables to store a point(X index, Y index and intensity value), the compression ratio is multiplied by 3.</a:t>
            </a:r>
          </a:p>
        </p:txBody>
      </p:sp>
    </p:spTree>
    <p:extLst>
      <p:ext uri="{BB962C8B-B14F-4D97-AF65-F5344CB8AC3E}">
        <p14:creationId xmlns:p14="http://schemas.microsoft.com/office/powerpoint/2010/main" val="2578626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Compression Ratios Table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55056199"/>
              </p:ext>
            </p:extLst>
          </p:nvPr>
        </p:nvGraphicFramePr>
        <p:xfrm>
          <a:off x="838200" y="1450729"/>
          <a:ext cx="10515600" cy="4906113"/>
        </p:xfrm>
        <a:graphic>
          <a:graphicData uri="http://schemas.openxmlformats.org/drawingml/2006/table">
            <a:tbl>
              <a:tblPr>
                <a:tableStyleId>{5C22544A-7EE6-4342-B048-85BDC9FD1C3A}</a:tableStyleId>
              </a:tblPr>
              <a:tblGrid>
                <a:gridCol w="1658815">
                  <a:extLst>
                    <a:ext uri="{9D8B030D-6E8A-4147-A177-3AD203B41FA5}">
                      <a16:colId xmlns:a16="http://schemas.microsoft.com/office/drawing/2014/main" val="1383828871"/>
                    </a:ext>
                  </a:extLst>
                </a:gridCol>
                <a:gridCol w="782516">
                  <a:extLst>
                    <a:ext uri="{9D8B030D-6E8A-4147-A177-3AD203B41FA5}">
                      <a16:colId xmlns:a16="http://schemas.microsoft.com/office/drawing/2014/main" val="2350063467"/>
                    </a:ext>
                  </a:extLst>
                </a:gridCol>
                <a:gridCol w="640828">
                  <a:extLst>
                    <a:ext uri="{9D8B030D-6E8A-4147-A177-3AD203B41FA5}">
                      <a16:colId xmlns:a16="http://schemas.microsoft.com/office/drawing/2014/main" val="2129644936"/>
                    </a:ext>
                  </a:extLst>
                </a:gridCol>
                <a:gridCol w="495563">
                  <a:extLst>
                    <a:ext uri="{9D8B030D-6E8A-4147-A177-3AD203B41FA5}">
                      <a16:colId xmlns:a16="http://schemas.microsoft.com/office/drawing/2014/main" val="2545501683"/>
                    </a:ext>
                  </a:extLst>
                </a:gridCol>
                <a:gridCol w="495563">
                  <a:extLst>
                    <a:ext uri="{9D8B030D-6E8A-4147-A177-3AD203B41FA5}">
                      <a16:colId xmlns:a16="http://schemas.microsoft.com/office/drawing/2014/main" val="3096756309"/>
                    </a:ext>
                  </a:extLst>
                </a:gridCol>
                <a:gridCol w="676866">
                  <a:extLst>
                    <a:ext uri="{9D8B030D-6E8A-4147-A177-3AD203B41FA5}">
                      <a16:colId xmlns:a16="http://schemas.microsoft.com/office/drawing/2014/main" val="4171263956"/>
                    </a:ext>
                  </a:extLst>
                </a:gridCol>
                <a:gridCol w="713127">
                  <a:extLst>
                    <a:ext uri="{9D8B030D-6E8A-4147-A177-3AD203B41FA5}">
                      <a16:colId xmlns:a16="http://schemas.microsoft.com/office/drawing/2014/main" val="1350001367"/>
                    </a:ext>
                  </a:extLst>
                </a:gridCol>
                <a:gridCol w="495563">
                  <a:extLst>
                    <a:ext uri="{9D8B030D-6E8A-4147-A177-3AD203B41FA5}">
                      <a16:colId xmlns:a16="http://schemas.microsoft.com/office/drawing/2014/main" val="654833011"/>
                    </a:ext>
                  </a:extLst>
                </a:gridCol>
                <a:gridCol w="495563">
                  <a:extLst>
                    <a:ext uri="{9D8B030D-6E8A-4147-A177-3AD203B41FA5}">
                      <a16:colId xmlns:a16="http://schemas.microsoft.com/office/drawing/2014/main" val="4058111963"/>
                    </a:ext>
                  </a:extLst>
                </a:gridCol>
                <a:gridCol w="1394196">
                  <a:extLst>
                    <a:ext uri="{9D8B030D-6E8A-4147-A177-3AD203B41FA5}">
                      <a16:colId xmlns:a16="http://schemas.microsoft.com/office/drawing/2014/main" val="338742866"/>
                    </a:ext>
                  </a:extLst>
                </a:gridCol>
                <a:gridCol w="395654">
                  <a:extLst>
                    <a:ext uri="{9D8B030D-6E8A-4147-A177-3AD203B41FA5}">
                      <a16:colId xmlns:a16="http://schemas.microsoft.com/office/drawing/2014/main" val="4250906738"/>
                    </a:ext>
                  </a:extLst>
                </a:gridCol>
                <a:gridCol w="668215">
                  <a:extLst>
                    <a:ext uri="{9D8B030D-6E8A-4147-A177-3AD203B41FA5}">
                      <a16:colId xmlns:a16="http://schemas.microsoft.com/office/drawing/2014/main" val="3020958600"/>
                    </a:ext>
                  </a:extLst>
                </a:gridCol>
                <a:gridCol w="1603131">
                  <a:extLst>
                    <a:ext uri="{9D8B030D-6E8A-4147-A177-3AD203B41FA5}">
                      <a16:colId xmlns:a16="http://schemas.microsoft.com/office/drawing/2014/main" val="195321530"/>
                    </a:ext>
                  </a:extLst>
                </a:gridCol>
              </a:tblGrid>
              <a:tr h="550218">
                <a:tc>
                  <a:txBody>
                    <a:bodyPr/>
                    <a:lstStyle/>
                    <a:p>
                      <a:pPr algn="l" fontAlgn="b"/>
                      <a:r>
                        <a:rPr lang="en-US" sz="1000" u="none" strike="noStrike">
                          <a:effectLst/>
                        </a:rPr>
                        <a:t>Image Name</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dirty="0">
                          <a:effectLst/>
                        </a:rPr>
                        <a:t>Image Points</a:t>
                      </a:r>
                      <a:endParaRPr lang="en-US" sz="1000" b="0"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Maxima</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Minima</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Watershed</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Watercourse</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Saddles</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Comp Ratio Critical Points</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a:effectLst/>
                        </a:rPr>
                        <a:t>Points Fixed</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u="none" strike="noStrike" dirty="0">
                          <a:effectLst/>
                        </a:rPr>
                        <a:t>Comp Ratio CP + WS + WC</a:t>
                      </a:r>
                      <a:endParaRPr lang="en-US" sz="1000" b="0"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592865198"/>
                  </a:ext>
                </a:extLst>
              </a:tr>
              <a:tr h="290393">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73134353"/>
                  </a:ext>
                </a:extLst>
              </a:tr>
              <a:tr h="290393">
                <a:tc>
                  <a:txBody>
                    <a:bodyPr/>
                    <a:lstStyle/>
                    <a:p>
                      <a:pPr algn="l" fontAlgn="b"/>
                      <a:r>
                        <a:rPr lang="en-US" sz="1000" u="none" strike="noStrike">
                          <a:effectLst/>
                        </a:rPr>
                        <a:t>Cameraman</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65536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4271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4169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29624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30520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4334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0.584747314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51603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2.362197876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842946882"/>
                  </a:ext>
                </a:extLst>
              </a:tr>
              <a:tr h="290393">
                <a:tc>
                  <a:txBody>
                    <a:bodyPr/>
                    <a:lstStyle/>
                    <a:p>
                      <a:pPr algn="l" fontAlgn="b"/>
                      <a:r>
                        <a:rPr lang="en-US" sz="1000" u="none" strike="noStrike">
                          <a:effectLst/>
                        </a:rPr>
                        <a:t>Cameraman Filtered [7x7,1]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65536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742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796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14554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14146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1356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0.132476807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27516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1.25958252</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0680056"/>
                  </a:ext>
                </a:extLst>
              </a:tr>
              <a:tr h="290393">
                <a:tc>
                  <a:txBody>
                    <a:bodyPr/>
                    <a:lstStyle/>
                    <a:p>
                      <a:pPr algn="l" fontAlgn="b"/>
                      <a:r>
                        <a:rPr lang="en-US" sz="1000" u="none" strike="noStrike">
                          <a:effectLst/>
                        </a:rPr>
                        <a:t>Cameraman Filtered [12x12,2]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65536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157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6722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6548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294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0.028884888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13127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0.600906372</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554862565"/>
                  </a:ext>
                </a:extLst>
              </a:tr>
              <a:tr h="290393">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333004054"/>
                  </a:ext>
                </a:extLst>
              </a:tr>
              <a:tr h="290393">
                <a:tc>
                  <a:txBody>
                    <a:bodyPr/>
                    <a:lstStyle/>
                    <a:p>
                      <a:pPr algn="l" fontAlgn="b"/>
                      <a:r>
                        <a:rPr lang="en-US" sz="1000" u="none" strike="noStrike">
                          <a:effectLst/>
                        </a:rPr>
                        <a:t>Cheetah</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72900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1778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1929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23873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22847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2685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0.263045267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43070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1.772427984</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265798242"/>
                  </a:ext>
                </a:extLst>
              </a:tr>
              <a:tr h="290393">
                <a:tc>
                  <a:txBody>
                    <a:bodyPr/>
                    <a:lstStyle/>
                    <a:p>
                      <a:pPr algn="l" fontAlgn="b"/>
                      <a:r>
                        <a:rPr lang="en-US" sz="1000" u="none" strike="noStrike">
                          <a:effectLst/>
                        </a:rPr>
                        <a:t>Cheetah Filtered [7x7,1]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72900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309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12430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9907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650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0.056584362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21728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0.894156379</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102729583"/>
                  </a:ext>
                </a:extLst>
              </a:tr>
              <a:tr h="290393">
                <a:tc>
                  <a:txBody>
                    <a:bodyPr/>
                    <a:lstStyle/>
                    <a:p>
                      <a:pPr algn="l" fontAlgn="b"/>
                      <a:r>
                        <a:rPr lang="en-US" sz="1000" u="none" strike="noStrike">
                          <a:effectLst/>
                        </a:rPr>
                        <a:t>Cheetah Filtered [12x12,2]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72900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107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141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6986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5768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211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0.018888889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12666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0.521234568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13898363"/>
                  </a:ext>
                </a:extLst>
              </a:tr>
              <a:tr h="290393">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930575889"/>
                  </a:ext>
                </a:extLst>
              </a:tr>
              <a:tr h="290393">
                <a:tc>
                  <a:txBody>
                    <a:bodyPr/>
                    <a:lstStyle/>
                    <a:p>
                      <a:pPr algn="l" fontAlgn="b"/>
                      <a:r>
                        <a:rPr lang="en-US" sz="1000" u="none" strike="noStrike">
                          <a:effectLst/>
                        </a:rPr>
                        <a:t>Lena </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262144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14488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14055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115291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116303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15868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0.508243561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199462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2.282661438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18783469"/>
                  </a:ext>
                </a:extLst>
              </a:tr>
              <a:tr h="290393">
                <a:tc>
                  <a:txBody>
                    <a:bodyPr/>
                    <a:lstStyle/>
                    <a:p>
                      <a:pPr algn="l" fontAlgn="b"/>
                      <a:r>
                        <a:rPr lang="en-US" sz="1000" u="none" strike="noStrike">
                          <a:effectLst/>
                        </a:rPr>
                        <a:t>Lena Filtered [7x7,1]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262144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2172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2189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51673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50662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4079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0.096588135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98034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1.121910095</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388523237"/>
                  </a:ext>
                </a:extLst>
              </a:tr>
              <a:tr h="290393">
                <a:tc>
                  <a:txBody>
                    <a:bodyPr/>
                    <a:lstStyle/>
                    <a:p>
                      <a:pPr algn="l" fontAlgn="b"/>
                      <a:r>
                        <a:rPr lang="en-US" sz="1000" u="none" strike="noStrike">
                          <a:effectLst/>
                        </a:rPr>
                        <a:t>Lena Filtered [12x12,2]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262144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477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569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27340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24544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972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0.023094177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51053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0.584255219</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41130095"/>
                  </a:ext>
                </a:extLst>
              </a:tr>
              <a:tr h="290393">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500316703"/>
                  </a:ext>
                </a:extLst>
              </a:tr>
              <a:tr h="290393">
                <a:tc>
                  <a:txBody>
                    <a:bodyPr/>
                    <a:lstStyle/>
                    <a:p>
                      <a:pPr algn="l" fontAlgn="b"/>
                      <a:r>
                        <a:rPr lang="en-US" sz="1000" u="none" strike="noStrike">
                          <a:effectLst/>
                        </a:rPr>
                        <a:t>Onion</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18225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433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426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5538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5484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626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0.244444444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10182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1.676049383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143377849"/>
                  </a:ext>
                </a:extLst>
              </a:tr>
              <a:tr h="290393">
                <a:tc>
                  <a:txBody>
                    <a:bodyPr/>
                    <a:lstStyle/>
                    <a:p>
                      <a:pPr algn="l" fontAlgn="b"/>
                      <a:r>
                        <a:rPr lang="en-US" sz="1000" u="none" strike="noStrike">
                          <a:effectLst/>
                        </a:rPr>
                        <a:t>Onion Filtered [7x7,1]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18225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2912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2885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0.067325103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5660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dirty="0">
                          <a:effectLst/>
                        </a:rPr>
                        <a:t>0.931687243</a:t>
                      </a:r>
                      <a:endParaRPr lang="en-US" sz="1000" b="0"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344068643"/>
                  </a:ext>
                </a:extLst>
              </a:tr>
            </a:tbl>
          </a:graphicData>
        </a:graphic>
      </p:graphicFrame>
    </p:spTree>
    <p:extLst>
      <p:ext uri="{BB962C8B-B14F-4D97-AF65-F5344CB8AC3E}">
        <p14:creationId xmlns:p14="http://schemas.microsoft.com/office/powerpoint/2010/main" val="3536149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Results	</a:t>
            </a:r>
            <a:endParaRPr lang="en-US" dirty="0"/>
          </a:p>
        </p:txBody>
      </p:sp>
      <p:sp>
        <p:nvSpPr>
          <p:cNvPr id="3" name="Content Placeholder 2"/>
          <p:cNvSpPr>
            <a:spLocks noGrp="1"/>
          </p:cNvSpPr>
          <p:nvPr>
            <p:ph idx="1"/>
          </p:nvPr>
        </p:nvSpPr>
        <p:spPr/>
        <p:txBody>
          <a:bodyPr>
            <a:normAutofit fontScale="92500"/>
          </a:bodyPr>
          <a:lstStyle/>
          <a:p>
            <a:r>
              <a:rPr lang="en-IN" dirty="0"/>
              <a:t>We have used the Robot Point Feature Dataset for the image matching experiments</a:t>
            </a:r>
          </a:p>
          <a:p>
            <a:r>
              <a:rPr lang="en-IN" dirty="0"/>
              <a:t>The images are of Scenes 1-6, and have a resolution of 600x800.</a:t>
            </a:r>
          </a:p>
          <a:p>
            <a:r>
              <a:rPr lang="en-IN" dirty="0"/>
              <a:t>Each scene has images of the same object taken from 119 different poses and further, each pose has 19 different levels of illumination.</a:t>
            </a:r>
          </a:p>
          <a:p>
            <a:r>
              <a:rPr lang="en-IN" dirty="0"/>
              <a:t>There are two cases</a:t>
            </a:r>
            <a:endParaRPr lang="en-US" dirty="0"/>
          </a:p>
          <a:p>
            <a:pPr lvl="1"/>
            <a:r>
              <a:rPr lang="en-IN" dirty="0"/>
              <a:t>Query smoothed using Gaussian filter, Database image not filtered</a:t>
            </a:r>
          </a:p>
          <a:p>
            <a:pPr lvl="1"/>
            <a:r>
              <a:rPr lang="en-IN" dirty="0"/>
              <a:t>Both Query and Database smoothed with Gaussian Filtered</a:t>
            </a:r>
          </a:p>
        </p:txBody>
      </p:sp>
    </p:spTree>
    <p:extLst>
      <p:ext uri="{BB962C8B-B14F-4D97-AF65-F5344CB8AC3E}">
        <p14:creationId xmlns:p14="http://schemas.microsoft.com/office/powerpoint/2010/main" val="12200173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SIFT Matching - I</a:t>
            </a:r>
          </a:p>
        </p:txBody>
      </p:sp>
      <p:sp>
        <p:nvSpPr>
          <p:cNvPr id="3" name="Content Placeholder 2"/>
          <p:cNvSpPr>
            <a:spLocks noGrp="1"/>
          </p:cNvSpPr>
          <p:nvPr>
            <p:ph idx="1"/>
          </p:nvPr>
        </p:nvSpPr>
        <p:spPr>
          <a:xfrm>
            <a:off x="1981200" y="2209801"/>
            <a:ext cx="8229600" cy="4221163"/>
          </a:xfrm>
        </p:spPr>
        <p:txBody>
          <a:bodyPr>
            <a:normAutofit fontScale="85000" lnSpcReduction="10000"/>
          </a:bodyPr>
          <a:lstStyle/>
          <a:p>
            <a:r>
              <a:rPr lang="en-US" dirty="0"/>
              <a:t>Query filtered using Gaussian filter of  size 12x12, sigma=2, Database image not filtered</a:t>
            </a:r>
            <a:endParaRPr lang="en-IN" dirty="0"/>
          </a:p>
          <a:p>
            <a:r>
              <a:rPr lang="en-IN" dirty="0"/>
              <a:t>Database Images – 300 (50 from each of 6 scenes)</a:t>
            </a:r>
          </a:p>
          <a:p>
            <a:r>
              <a:rPr lang="en-IN" dirty="0"/>
              <a:t>Query Images – 18 ( 3 from each scene) </a:t>
            </a:r>
          </a:p>
          <a:p>
            <a:r>
              <a:rPr lang="en-IN" dirty="0"/>
              <a:t>Time Taken to Run – 3 hours</a:t>
            </a:r>
          </a:p>
          <a:p>
            <a:r>
              <a:rPr lang="en-IN" dirty="0"/>
              <a:t>Success Rate (Counting image from same scene as positive match) – 100%</a:t>
            </a:r>
          </a:p>
          <a:p>
            <a:r>
              <a:rPr lang="en-IN" dirty="0"/>
              <a:t>Success Rate (Counting image from same pose and differing in illumination level by +/- 3) – 28.5% </a:t>
            </a:r>
            <a:endParaRPr lang="en-US" dirty="0"/>
          </a:p>
        </p:txBody>
      </p:sp>
    </p:spTree>
    <p:extLst>
      <p:ext uri="{BB962C8B-B14F-4D97-AF65-F5344CB8AC3E}">
        <p14:creationId xmlns:p14="http://schemas.microsoft.com/office/powerpoint/2010/main" val="33092474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200400" y="2669185"/>
            <a:ext cx="1676400" cy="369332"/>
          </a:xfrm>
          <a:prstGeom prst="rect">
            <a:avLst/>
          </a:prstGeom>
          <a:noFill/>
        </p:spPr>
        <p:txBody>
          <a:bodyPr wrap="square" rtlCol="0">
            <a:spAutoFit/>
          </a:bodyPr>
          <a:lstStyle/>
          <a:p>
            <a:r>
              <a:rPr lang="en-US" kern="0" dirty="0">
                <a:solidFill>
                  <a:sysClr val="windowText" lastClr="000000"/>
                </a:solidFill>
              </a:rPr>
              <a:t>         Query</a:t>
            </a:r>
          </a:p>
        </p:txBody>
      </p:sp>
      <p:sp>
        <p:nvSpPr>
          <p:cNvPr id="7" name="TextBox 6"/>
          <p:cNvSpPr txBox="1"/>
          <p:nvPr/>
        </p:nvSpPr>
        <p:spPr>
          <a:xfrm>
            <a:off x="7620000" y="2707137"/>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00400"/>
            <a:ext cx="37338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3200400"/>
            <a:ext cx="3886200" cy="2933700"/>
          </a:xfrm>
          <a:prstGeom prst="rect">
            <a:avLst/>
          </a:prstGeom>
        </p:spPr>
      </p:pic>
    </p:spTree>
    <p:extLst>
      <p:ext uri="{BB962C8B-B14F-4D97-AF65-F5344CB8AC3E}">
        <p14:creationId xmlns:p14="http://schemas.microsoft.com/office/powerpoint/2010/main" val="726643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SIFT Matching - II</a:t>
            </a:r>
          </a:p>
        </p:txBody>
      </p:sp>
      <p:sp>
        <p:nvSpPr>
          <p:cNvPr id="3" name="Content Placeholder 2"/>
          <p:cNvSpPr>
            <a:spLocks noGrp="1"/>
          </p:cNvSpPr>
          <p:nvPr>
            <p:ph idx="1"/>
          </p:nvPr>
        </p:nvSpPr>
        <p:spPr>
          <a:xfrm>
            <a:off x="1981200" y="2209801"/>
            <a:ext cx="8229600" cy="4221163"/>
          </a:xfrm>
        </p:spPr>
        <p:txBody>
          <a:bodyPr>
            <a:normAutofit fontScale="85000" lnSpcReduction="10000"/>
          </a:bodyPr>
          <a:lstStyle/>
          <a:p>
            <a:r>
              <a:rPr lang="en-US" dirty="0"/>
              <a:t>Query and Database image smoothed using Gaussian filter of  size 15x15, sigma=2</a:t>
            </a:r>
            <a:endParaRPr lang="en-IN" dirty="0"/>
          </a:p>
          <a:p>
            <a:r>
              <a:rPr lang="en-IN" dirty="0"/>
              <a:t>Database Images – 300 (50 from each of 6 scenes)</a:t>
            </a:r>
          </a:p>
          <a:p>
            <a:r>
              <a:rPr lang="en-IN" dirty="0"/>
              <a:t>Query Images – 18 ( 3 from each scene) </a:t>
            </a:r>
          </a:p>
          <a:p>
            <a:r>
              <a:rPr lang="en-IN" dirty="0"/>
              <a:t>Time Taken to Run – 3 hours</a:t>
            </a:r>
          </a:p>
          <a:p>
            <a:r>
              <a:rPr lang="en-IN" dirty="0"/>
              <a:t>Success Rate (Counting image from same scene as positive match) – 100%</a:t>
            </a:r>
          </a:p>
          <a:p>
            <a:r>
              <a:rPr lang="en-IN" dirty="0"/>
              <a:t>Success Rate (Counting image from same pose and differing in illumination level by +/- 3) – 44.44% </a:t>
            </a:r>
            <a:endParaRPr lang="en-US" dirty="0"/>
          </a:p>
        </p:txBody>
      </p:sp>
    </p:spTree>
    <p:extLst>
      <p:ext uri="{BB962C8B-B14F-4D97-AF65-F5344CB8AC3E}">
        <p14:creationId xmlns:p14="http://schemas.microsoft.com/office/powerpoint/2010/main" val="157442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Week 2                       13 June – 19 June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IN" dirty="0"/>
              <a:t>What I Learnt</a:t>
            </a:r>
          </a:p>
          <a:p>
            <a:r>
              <a:rPr lang="en-IN" dirty="0"/>
              <a:t>First and Second Derivative of Grayscale Image</a:t>
            </a:r>
          </a:p>
          <a:p>
            <a:r>
              <a:rPr lang="en-IN" dirty="0"/>
              <a:t>First and Second Derivative of Grayscale Image with Noise</a:t>
            </a:r>
          </a:p>
          <a:p>
            <a:r>
              <a:rPr lang="en-IN" dirty="0"/>
              <a:t>Find Minima and Maxima in 1-D Functions</a:t>
            </a:r>
          </a:p>
          <a:p>
            <a:r>
              <a:rPr lang="en-IN" dirty="0"/>
              <a:t>Find Minima and Maxima in 2-D functions like Peaks and Gaussian </a:t>
            </a:r>
          </a:p>
          <a:p>
            <a:r>
              <a:rPr lang="en-IN" dirty="0"/>
              <a:t>Find Zero Crossing Points using linear interpolation</a:t>
            </a:r>
          </a:p>
          <a:p>
            <a:r>
              <a:rPr lang="en-IN" dirty="0"/>
              <a:t>Find Minima and Maxima in 2-D functions with added Noise</a:t>
            </a:r>
          </a:p>
          <a:p>
            <a:r>
              <a:rPr lang="en-IN" dirty="0"/>
              <a:t>Calculate the Hessian Matrix of Peaks and Gaussian and Grayscale Image</a:t>
            </a:r>
          </a:p>
          <a:p>
            <a:endParaRPr lang="en-US" dirty="0"/>
          </a:p>
        </p:txBody>
      </p:sp>
    </p:spTree>
    <p:extLst>
      <p:ext uri="{BB962C8B-B14F-4D97-AF65-F5344CB8AC3E}">
        <p14:creationId xmlns:p14="http://schemas.microsoft.com/office/powerpoint/2010/main" val="4073323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200400" y="2669185"/>
            <a:ext cx="1676400" cy="369332"/>
          </a:xfrm>
          <a:prstGeom prst="rect">
            <a:avLst/>
          </a:prstGeom>
          <a:noFill/>
        </p:spPr>
        <p:txBody>
          <a:bodyPr wrap="square" rtlCol="0">
            <a:spAutoFit/>
          </a:bodyPr>
          <a:lstStyle/>
          <a:p>
            <a:r>
              <a:rPr lang="en-US" kern="0" dirty="0">
                <a:solidFill>
                  <a:sysClr val="windowText" lastClr="000000"/>
                </a:solidFill>
              </a:rPr>
              <a:t>         Query</a:t>
            </a:r>
          </a:p>
        </p:txBody>
      </p:sp>
      <p:sp>
        <p:nvSpPr>
          <p:cNvPr id="7" name="TextBox 6"/>
          <p:cNvSpPr txBox="1"/>
          <p:nvPr/>
        </p:nvSpPr>
        <p:spPr>
          <a:xfrm>
            <a:off x="7620000" y="2707137"/>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3200400"/>
            <a:ext cx="3505200" cy="2933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200400"/>
            <a:ext cx="3581400" cy="2933700"/>
          </a:xfrm>
          <a:prstGeom prst="rect">
            <a:avLst/>
          </a:prstGeom>
        </p:spPr>
      </p:pic>
    </p:spTree>
    <p:extLst>
      <p:ext uri="{BB962C8B-B14F-4D97-AF65-F5344CB8AC3E}">
        <p14:creationId xmlns:p14="http://schemas.microsoft.com/office/powerpoint/2010/main" val="2536570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Maxima Matching - I</a:t>
            </a:r>
          </a:p>
        </p:txBody>
      </p:sp>
      <p:sp>
        <p:nvSpPr>
          <p:cNvPr id="3" name="Content Placeholder 2"/>
          <p:cNvSpPr>
            <a:spLocks noGrp="1"/>
          </p:cNvSpPr>
          <p:nvPr>
            <p:ph idx="1"/>
          </p:nvPr>
        </p:nvSpPr>
        <p:spPr>
          <a:xfrm>
            <a:off x="1981200" y="2209801"/>
            <a:ext cx="8229600" cy="4221163"/>
          </a:xfrm>
        </p:spPr>
        <p:txBody>
          <a:bodyPr>
            <a:normAutofit fontScale="85000" lnSpcReduction="10000"/>
          </a:bodyPr>
          <a:lstStyle/>
          <a:p>
            <a:r>
              <a:rPr lang="en-US" dirty="0"/>
              <a:t>Query and Database image smoothed using Gaussian filter of  size 15x15, sigma=5</a:t>
            </a:r>
            <a:endParaRPr lang="en-IN" dirty="0"/>
          </a:p>
          <a:p>
            <a:r>
              <a:rPr lang="en-IN" dirty="0"/>
              <a:t>Database Images – 300 (50 from each of 6 scenes)</a:t>
            </a:r>
          </a:p>
          <a:p>
            <a:r>
              <a:rPr lang="en-IN" dirty="0"/>
              <a:t>Query Images – 18 ( 3 from each scene) </a:t>
            </a:r>
          </a:p>
          <a:p>
            <a:r>
              <a:rPr lang="en-IN" dirty="0"/>
              <a:t>Time Taken to Run – 4 hours</a:t>
            </a:r>
          </a:p>
          <a:p>
            <a:r>
              <a:rPr lang="en-IN" dirty="0"/>
              <a:t>Success Rate (Counting image from same scene as positive match) – 100%</a:t>
            </a:r>
          </a:p>
          <a:p>
            <a:r>
              <a:rPr lang="en-IN" dirty="0"/>
              <a:t>Success Rate (Counting image from same pose and differing in illumination level by +/- 3) – 83.3% </a:t>
            </a:r>
            <a:endParaRPr lang="en-US" dirty="0"/>
          </a:p>
        </p:txBody>
      </p:sp>
    </p:spTree>
    <p:extLst>
      <p:ext uri="{BB962C8B-B14F-4D97-AF65-F5344CB8AC3E}">
        <p14:creationId xmlns:p14="http://schemas.microsoft.com/office/powerpoint/2010/main" val="645717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200400" y="2669185"/>
            <a:ext cx="1676400" cy="369332"/>
          </a:xfrm>
          <a:prstGeom prst="rect">
            <a:avLst/>
          </a:prstGeom>
          <a:noFill/>
        </p:spPr>
        <p:txBody>
          <a:bodyPr wrap="square" rtlCol="0">
            <a:spAutoFit/>
          </a:bodyPr>
          <a:lstStyle/>
          <a:p>
            <a:r>
              <a:rPr lang="en-US" kern="0" dirty="0">
                <a:solidFill>
                  <a:sysClr val="windowText" lastClr="000000"/>
                </a:solidFill>
              </a:rPr>
              <a:t>         Query</a:t>
            </a:r>
          </a:p>
        </p:txBody>
      </p:sp>
      <p:sp>
        <p:nvSpPr>
          <p:cNvPr id="7" name="TextBox 6"/>
          <p:cNvSpPr txBox="1"/>
          <p:nvPr/>
        </p:nvSpPr>
        <p:spPr>
          <a:xfrm>
            <a:off x="7620000" y="2707137"/>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3200400"/>
            <a:ext cx="3905250" cy="2933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200400"/>
            <a:ext cx="3962400" cy="2933700"/>
          </a:xfrm>
          <a:prstGeom prst="rect">
            <a:avLst/>
          </a:prstGeom>
        </p:spPr>
      </p:pic>
    </p:spTree>
    <p:extLst>
      <p:ext uri="{BB962C8B-B14F-4D97-AF65-F5344CB8AC3E}">
        <p14:creationId xmlns:p14="http://schemas.microsoft.com/office/powerpoint/2010/main" val="4213723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Minima Matching - I</a:t>
            </a:r>
            <a:endParaRPr lang="en-US" dirty="0"/>
          </a:p>
        </p:txBody>
      </p:sp>
      <p:sp>
        <p:nvSpPr>
          <p:cNvPr id="3" name="Content Placeholder 2"/>
          <p:cNvSpPr>
            <a:spLocks noGrp="1"/>
          </p:cNvSpPr>
          <p:nvPr>
            <p:ph idx="1"/>
          </p:nvPr>
        </p:nvSpPr>
        <p:spPr>
          <a:xfrm>
            <a:off x="2057400" y="1981201"/>
            <a:ext cx="8229600" cy="4525963"/>
          </a:xfrm>
        </p:spPr>
        <p:txBody>
          <a:bodyPr>
            <a:normAutofit fontScale="92500" lnSpcReduction="20000"/>
          </a:bodyPr>
          <a:lstStyle/>
          <a:p>
            <a:r>
              <a:rPr lang="en-US" dirty="0"/>
              <a:t>Query filtered using Gaussian filter of  size 12x12, sigma=2, Database image not filtered</a:t>
            </a:r>
            <a:endParaRPr lang="en-IN" dirty="0"/>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 94.4%</a:t>
            </a:r>
          </a:p>
          <a:p>
            <a:r>
              <a:rPr lang="en-IN" dirty="0"/>
              <a:t>Success Rate (Counting image from same pose and differing in illumination level by +/- 3) – 63.6% </a:t>
            </a:r>
            <a:endParaRPr lang="en-US" dirty="0"/>
          </a:p>
          <a:p>
            <a:pPr marL="0" indent="0">
              <a:buNone/>
            </a:pPr>
            <a:endParaRPr lang="en-US" dirty="0"/>
          </a:p>
        </p:txBody>
      </p:sp>
    </p:spTree>
    <p:extLst>
      <p:ext uri="{BB962C8B-B14F-4D97-AF65-F5344CB8AC3E}">
        <p14:creationId xmlns:p14="http://schemas.microsoft.com/office/powerpoint/2010/main" val="1118070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581400" y="2669185"/>
            <a:ext cx="1676400" cy="369332"/>
          </a:xfrm>
          <a:prstGeom prst="rect">
            <a:avLst/>
          </a:prstGeom>
          <a:noFill/>
        </p:spPr>
        <p:txBody>
          <a:bodyPr wrap="square" rtlCol="0">
            <a:spAutoFit/>
          </a:bodyPr>
          <a:lstStyle/>
          <a:p>
            <a:r>
              <a:rPr lang="en-US" kern="0" dirty="0">
                <a:solidFill>
                  <a:sysClr val="windowText" lastClr="000000"/>
                </a:solidFill>
              </a:rPr>
              <a:t>Query</a:t>
            </a:r>
          </a:p>
        </p:txBody>
      </p:sp>
      <p:sp>
        <p:nvSpPr>
          <p:cNvPr id="7" name="TextBox 6"/>
          <p:cNvSpPr txBox="1"/>
          <p:nvPr/>
        </p:nvSpPr>
        <p:spPr>
          <a:xfrm>
            <a:off x="7391400" y="2669185"/>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00400"/>
            <a:ext cx="36576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3200400"/>
            <a:ext cx="3657600" cy="2933700"/>
          </a:xfrm>
          <a:prstGeom prst="rect">
            <a:avLst/>
          </a:prstGeom>
        </p:spPr>
      </p:pic>
    </p:spTree>
    <p:extLst>
      <p:ext uri="{BB962C8B-B14F-4D97-AF65-F5344CB8AC3E}">
        <p14:creationId xmlns:p14="http://schemas.microsoft.com/office/powerpoint/2010/main" val="3261626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8200"/>
            <a:ext cx="8229600" cy="1143000"/>
          </a:xfrm>
        </p:spPr>
        <p:txBody>
          <a:bodyPr>
            <a:noAutofit/>
          </a:bodyPr>
          <a:lstStyle/>
          <a:p>
            <a:r>
              <a:rPr lang="en-IN" sz="4000" dirty="0"/>
              <a:t>Maxima Matching - II</a:t>
            </a:r>
            <a:endParaRPr lang="en-US" sz="4000" dirty="0"/>
          </a:p>
        </p:txBody>
      </p:sp>
      <p:sp>
        <p:nvSpPr>
          <p:cNvPr id="3" name="Content Placeholder 2"/>
          <p:cNvSpPr>
            <a:spLocks noGrp="1"/>
          </p:cNvSpPr>
          <p:nvPr>
            <p:ph idx="1"/>
          </p:nvPr>
        </p:nvSpPr>
        <p:spPr>
          <a:xfrm>
            <a:off x="1981200" y="2819401"/>
            <a:ext cx="8229600" cy="3306763"/>
          </a:xfrm>
        </p:spPr>
        <p:txBody>
          <a:bodyPr>
            <a:normAutofit fontScale="70000" lnSpcReduction="20000"/>
          </a:bodyPr>
          <a:lstStyle/>
          <a:p>
            <a:r>
              <a:rPr lang="en-US" dirty="0"/>
              <a:t>Query filtered using Gaussian filter of  size 12x12, sigma=2, Database image not filtered</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 55.5%</a:t>
            </a:r>
          </a:p>
          <a:p>
            <a:r>
              <a:rPr lang="en-IN" dirty="0"/>
              <a:t>Success Rate (Counting image from same pose and differing in illumination level by +/- 3) – 14.2% </a:t>
            </a:r>
            <a:endParaRPr lang="en-US" dirty="0"/>
          </a:p>
          <a:p>
            <a:pPr marL="0" indent="0">
              <a:buNone/>
            </a:pPr>
            <a:endParaRPr lang="en-US" dirty="0"/>
          </a:p>
        </p:txBody>
      </p:sp>
    </p:spTree>
    <p:extLst>
      <p:ext uri="{BB962C8B-B14F-4D97-AF65-F5344CB8AC3E}">
        <p14:creationId xmlns:p14="http://schemas.microsoft.com/office/powerpoint/2010/main" val="32252462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581400" y="2669185"/>
            <a:ext cx="1676400" cy="369332"/>
          </a:xfrm>
          <a:prstGeom prst="rect">
            <a:avLst/>
          </a:prstGeom>
          <a:noFill/>
        </p:spPr>
        <p:txBody>
          <a:bodyPr wrap="square" rtlCol="0">
            <a:spAutoFit/>
          </a:bodyPr>
          <a:lstStyle/>
          <a:p>
            <a:r>
              <a:rPr lang="en-US" kern="0" dirty="0">
                <a:solidFill>
                  <a:sysClr val="windowText" lastClr="000000"/>
                </a:solidFill>
              </a:rPr>
              <a:t>Query</a:t>
            </a:r>
          </a:p>
        </p:txBody>
      </p:sp>
      <p:sp>
        <p:nvSpPr>
          <p:cNvPr id="7" name="TextBox 6"/>
          <p:cNvSpPr txBox="1"/>
          <p:nvPr/>
        </p:nvSpPr>
        <p:spPr>
          <a:xfrm>
            <a:off x="7543800" y="2679146"/>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3200400"/>
            <a:ext cx="3581400" cy="3086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200400"/>
            <a:ext cx="3657600" cy="3086100"/>
          </a:xfrm>
          <a:prstGeom prst="rect">
            <a:avLst/>
          </a:prstGeom>
        </p:spPr>
      </p:pic>
    </p:spTree>
    <p:extLst>
      <p:ext uri="{BB962C8B-B14F-4D97-AF65-F5344CB8AC3E}">
        <p14:creationId xmlns:p14="http://schemas.microsoft.com/office/powerpoint/2010/main" val="1266218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Minima Matching - II</a:t>
            </a:r>
            <a:endParaRPr lang="en-US" dirty="0"/>
          </a:p>
        </p:txBody>
      </p:sp>
      <p:sp>
        <p:nvSpPr>
          <p:cNvPr id="3" name="Content Placeholder 2"/>
          <p:cNvSpPr>
            <a:spLocks noGrp="1"/>
          </p:cNvSpPr>
          <p:nvPr>
            <p:ph idx="1"/>
          </p:nvPr>
        </p:nvSpPr>
        <p:spPr>
          <a:xfrm>
            <a:off x="2057400" y="1981201"/>
            <a:ext cx="8229600" cy="4525963"/>
          </a:xfrm>
        </p:spPr>
        <p:txBody>
          <a:bodyPr>
            <a:normAutofit fontScale="92500" lnSpcReduction="20000"/>
          </a:bodyPr>
          <a:lstStyle/>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11494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581400" y="2669185"/>
            <a:ext cx="1676400" cy="369332"/>
          </a:xfrm>
          <a:prstGeom prst="rect">
            <a:avLst/>
          </a:prstGeom>
          <a:noFill/>
        </p:spPr>
        <p:txBody>
          <a:bodyPr wrap="square" rtlCol="0">
            <a:spAutoFit/>
          </a:bodyPr>
          <a:lstStyle/>
          <a:p>
            <a:r>
              <a:rPr lang="en-US" kern="0" dirty="0">
                <a:solidFill>
                  <a:sysClr val="windowText" lastClr="000000"/>
                </a:solidFill>
              </a:rPr>
              <a:t>Query</a:t>
            </a:r>
          </a:p>
        </p:txBody>
      </p:sp>
      <p:sp>
        <p:nvSpPr>
          <p:cNvPr id="7" name="TextBox 6"/>
          <p:cNvSpPr txBox="1"/>
          <p:nvPr/>
        </p:nvSpPr>
        <p:spPr>
          <a:xfrm>
            <a:off x="7766824" y="2669185"/>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00400"/>
            <a:ext cx="38100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3200400"/>
            <a:ext cx="3657600" cy="2957027"/>
          </a:xfrm>
          <a:prstGeom prst="rect">
            <a:avLst/>
          </a:prstGeom>
        </p:spPr>
      </p:pic>
    </p:spTree>
    <p:extLst>
      <p:ext uri="{BB962C8B-B14F-4D97-AF65-F5344CB8AC3E}">
        <p14:creationId xmlns:p14="http://schemas.microsoft.com/office/powerpoint/2010/main" val="19927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Maxima Matching - III</a:t>
            </a:r>
            <a:endParaRPr lang="en-US" dirty="0"/>
          </a:p>
        </p:txBody>
      </p:sp>
      <p:sp>
        <p:nvSpPr>
          <p:cNvPr id="3" name="Content Placeholder 2"/>
          <p:cNvSpPr>
            <a:spLocks noGrp="1"/>
          </p:cNvSpPr>
          <p:nvPr>
            <p:ph idx="1"/>
          </p:nvPr>
        </p:nvSpPr>
        <p:spPr>
          <a:xfrm>
            <a:off x="2057400" y="1981201"/>
            <a:ext cx="8229600" cy="4525963"/>
          </a:xfrm>
        </p:spPr>
        <p:txBody>
          <a:bodyPr>
            <a:normAutofit fontScale="92500" lnSpcReduction="20000"/>
          </a:bodyPr>
          <a:lstStyle/>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32227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Peaks Function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1052" y="2000870"/>
            <a:ext cx="7465654" cy="4857130"/>
          </a:xfrm>
        </p:spPr>
      </p:pic>
    </p:spTree>
    <p:extLst>
      <p:ext uri="{BB962C8B-B14F-4D97-AF65-F5344CB8AC3E}">
        <p14:creationId xmlns:p14="http://schemas.microsoft.com/office/powerpoint/2010/main" val="24342823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810000" y="2656744"/>
            <a:ext cx="1676400" cy="369332"/>
          </a:xfrm>
          <a:prstGeom prst="rect">
            <a:avLst/>
          </a:prstGeom>
          <a:noFill/>
        </p:spPr>
        <p:txBody>
          <a:bodyPr wrap="square" rtlCol="0">
            <a:spAutoFit/>
          </a:bodyPr>
          <a:lstStyle/>
          <a:p>
            <a:r>
              <a:rPr lang="en-US" kern="0" dirty="0">
                <a:solidFill>
                  <a:sysClr val="windowText" lastClr="000000"/>
                </a:solidFill>
              </a:rPr>
              <a:t>Query</a:t>
            </a:r>
          </a:p>
        </p:txBody>
      </p:sp>
      <p:sp>
        <p:nvSpPr>
          <p:cNvPr id="7" name="TextBox 6"/>
          <p:cNvSpPr txBox="1"/>
          <p:nvPr/>
        </p:nvSpPr>
        <p:spPr>
          <a:xfrm>
            <a:off x="7620000" y="2656744"/>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00400"/>
            <a:ext cx="38100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3200400"/>
            <a:ext cx="3429000" cy="2933700"/>
          </a:xfrm>
          <a:prstGeom prst="rect">
            <a:avLst/>
          </a:prstGeom>
        </p:spPr>
      </p:pic>
    </p:spTree>
    <p:extLst>
      <p:ext uri="{BB962C8B-B14F-4D97-AF65-F5344CB8AC3E}">
        <p14:creationId xmlns:p14="http://schemas.microsoft.com/office/powerpoint/2010/main" val="1708619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Saddle Point Matching</a:t>
            </a:r>
            <a:endParaRPr lang="en-US" dirty="0"/>
          </a:p>
        </p:txBody>
      </p:sp>
      <p:sp>
        <p:nvSpPr>
          <p:cNvPr id="3" name="Content Placeholder 2"/>
          <p:cNvSpPr>
            <a:spLocks noGrp="1"/>
          </p:cNvSpPr>
          <p:nvPr>
            <p:ph idx="1"/>
          </p:nvPr>
        </p:nvSpPr>
        <p:spPr>
          <a:xfrm>
            <a:off x="2057400" y="1981201"/>
            <a:ext cx="8229600" cy="4525963"/>
          </a:xfrm>
        </p:spPr>
        <p:txBody>
          <a:bodyPr>
            <a:normAutofit fontScale="77500" lnSpcReduction="20000"/>
          </a:bodyPr>
          <a:lstStyle/>
          <a:p>
            <a:r>
              <a:rPr lang="en-IN" dirty="0"/>
              <a:t>Saddle Points are taken at intersection of watershed and watercourse lines</a:t>
            </a:r>
            <a:endParaRPr lang="en-US" dirty="0"/>
          </a:p>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45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2217784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3733800" y="2669185"/>
            <a:ext cx="1676400" cy="369332"/>
          </a:xfrm>
          <a:prstGeom prst="rect">
            <a:avLst/>
          </a:prstGeom>
          <a:noFill/>
        </p:spPr>
        <p:txBody>
          <a:bodyPr wrap="square" rtlCol="0">
            <a:spAutoFit/>
          </a:bodyPr>
          <a:lstStyle/>
          <a:p>
            <a:r>
              <a:rPr lang="en-US" kern="0" dirty="0">
                <a:solidFill>
                  <a:sysClr val="windowText" lastClr="000000"/>
                </a:solidFill>
              </a:rPr>
              <a:t>Query</a:t>
            </a:r>
          </a:p>
        </p:txBody>
      </p:sp>
      <p:sp>
        <p:nvSpPr>
          <p:cNvPr id="7" name="TextBox 6"/>
          <p:cNvSpPr txBox="1"/>
          <p:nvPr/>
        </p:nvSpPr>
        <p:spPr>
          <a:xfrm>
            <a:off x="7391400" y="2669185"/>
            <a:ext cx="1676400" cy="369332"/>
          </a:xfrm>
          <a:prstGeom prst="rect">
            <a:avLst/>
          </a:prstGeom>
          <a:noFill/>
        </p:spPr>
        <p:txBody>
          <a:bodyPr wrap="square" rtlCol="0">
            <a:spAutoFit/>
          </a:bodyPr>
          <a:lstStyle/>
          <a:p>
            <a:r>
              <a:rPr lang="en-US" kern="0" dirty="0">
                <a:solidFill>
                  <a:sysClr val="windowText" lastClr="000000"/>
                </a:solidFill>
              </a:rPr>
              <a:t>Retrieved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3200400"/>
            <a:ext cx="3657600" cy="2933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200400"/>
            <a:ext cx="3657600" cy="2933700"/>
          </a:xfrm>
          <a:prstGeom prst="rect">
            <a:avLst/>
          </a:prstGeom>
        </p:spPr>
      </p:pic>
    </p:spTree>
    <p:extLst>
      <p:ext uri="{BB962C8B-B14F-4D97-AF65-F5344CB8AC3E}">
        <p14:creationId xmlns:p14="http://schemas.microsoft.com/office/powerpoint/2010/main" val="222683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Cameraman Image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805" y="1690688"/>
            <a:ext cx="3902686" cy="235879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5349" y="1611086"/>
            <a:ext cx="4032068" cy="2438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560" y="1611086"/>
            <a:ext cx="4425201" cy="2438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805" y="4045976"/>
            <a:ext cx="3902685" cy="281202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5349" y="4045976"/>
            <a:ext cx="4032068" cy="2903464"/>
          </a:xfrm>
          <a:prstGeom prst="rect">
            <a:avLst/>
          </a:prstGeom>
        </p:spPr>
      </p:pic>
    </p:spTree>
    <p:extLst>
      <p:ext uri="{BB962C8B-B14F-4D97-AF65-F5344CB8AC3E}">
        <p14:creationId xmlns:p14="http://schemas.microsoft.com/office/powerpoint/2010/main" val="2161536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Cameraman Image with Noise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474" y="2717202"/>
            <a:ext cx="3642676" cy="281202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325" y="2717202"/>
            <a:ext cx="3642676" cy="28120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3816" y="2717202"/>
            <a:ext cx="3642676" cy="2812024"/>
          </a:xfrm>
          <a:prstGeom prst="rect">
            <a:avLst/>
          </a:prstGeom>
        </p:spPr>
      </p:pic>
    </p:spTree>
    <p:extLst>
      <p:ext uri="{BB962C8B-B14F-4D97-AF65-F5344CB8AC3E}">
        <p14:creationId xmlns:p14="http://schemas.microsoft.com/office/powerpoint/2010/main" val="3042129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2003</Words>
  <Application>Microsoft Office PowerPoint</Application>
  <PresentationFormat>Widescreen</PresentationFormat>
  <Paragraphs>360</Paragraphs>
  <Slides>72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72</vt:i4>
      </vt:variant>
    </vt:vector>
  </HeadingPairs>
  <TitlesOfParts>
    <vt:vector size="77" baseType="lpstr">
      <vt:lpstr>Arial</vt:lpstr>
      <vt:lpstr>Calibri</vt:lpstr>
      <vt:lpstr>Calibri Light</vt:lpstr>
      <vt:lpstr>Office Theme</vt:lpstr>
      <vt:lpstr>1_Office Theme</vt:lpstr>
      <vt:lpstr>Weekly Progress Report  LEMS LAB  </vt:lpstr>
      <vt:lpstr>Week 1                             6 June – 12 June 2016 </vt:lpstr>
      <vt:lpstr>         Sinusoidal Function with Noise</vt:lpstr>
      <vt:lpstr>                  Gaussian Function </vt:lpstr>
      <vt:lpstr>                        Gaussian with Noise</vt:lpstr>
      <vt:lpstr>Week 2                       13 June – 19 June</vt:lpstr>
      <vt:lpstr>                     Peaks Function</vt:lpstr>
      <vt:lpstr>                     Cameraman Image</vt:lpstr>
      <vt:lpstr>          Cameraman Image with Noise</vt:lpstr>
      <vt:lpstr>Week 3                                    20 June – 26 June</vt:lpstr>
      <vt:lpstr>                              Peaks</vt:lpstr>
      <vt:lpstr>                     Cameraman Image</vt:lpstr>
      <vt:lpstr>Lena Image </vt:lpstr>
      <vt:lpstr>                           Cheetah Image</vt:lpstr>
      <vt:lpstr>           Specific Region in Cheetah Image</vt:lpstr>
      <vt:lpstr>Week 4                                         27 June -  3July</vt:lpstr>
      <vt:lpstr>Cheetah Image </vt:lpstr>
      <vt:lpstr>Lena Image</vt:lpstr>
      <vt:lpstr>Medical Image 1 </vt:lpstr>
      <vt:lpstr>Medical Image 2</vt:lpstr>
      <vt:lpstr>Week 5         4 July – 10 July</vt:lpstr>
      <vt:lpstr>SIFT Matching</vt:lpstr>
      <vt:lpstr>Matching using Maxima</vt:lpstr>
      <vt:lpstr>Matching using Minima</vt:lpstr>
      <vt:lpstr>Week 6                                       11 July – 17 July</vt:lpstr>
      <vt:lpstr>         SIFT Matching (applying Gaussian Filter)</vt:lpstr>
      <vt:lpstr> SIFT Matching (applying Gaussian Filter)</vt:lpstr>
      <vt:lpstr> Matching using Maxima (applying Gaussian Filter)</vt:lpstr>
      <vt:lpstr> Matching using Maxima (applying Gaussian Filter)</vt:lpstr>
      <vt:lpstr> Matching using Minima (applying Gaussian Filter)</vt:lpstr>
      <vt:lpstr> Matching using Minima (applying Gaussian Filter)</vt:lpstr>
      <vt:lpstr>Variation in Number of Critical Points with Gaussian Smoothing (Cameraman) </vt:lpstr>
      <vt:lpstr>Variation in Number of Critical Points with Gaussian Smoothing (Lena Image) </vt:lpstr>
      <vt:lpstr>Graph of Difference between Successive Gaussian Filters with varying sigma</vt:lpstr>
      <vt:lpstr>Graph of Difference between Successive Gaussian Filters with varying sigma</vt:lpstr>
      <vt:lpstr>Graph of Difference between Successive Gaussian Filters with varying sigma</vt:lpstr>
      <vt:lpstr>Observations</vt:lpstr>
      <vt:lpstr>Week 7       18 – 24 July</vt:lpstr>
      <vt:lpstr>Image Matching using SIFT (Only Query Smoothed)</vt:lpstr>
      <vt:lpstr>Image Matching using SIFT (Only Query Smoothed)</vt:lpstr>
      <vt:lpstr>Image Matching using Minima (Only Query Smoothed)</vt:lpstr>
      <vt:lpstr>Image Matching using Minima (Only Query Smoothed)</vt:lpstr>
      <vt:lpstr>Week 8       25 – 31 July</vt:lpstr>
      <vt:lpstr>Image Matching using Maxima (both query and database Smoothed)</vt:lpstr>
      <vt:lpstr>Image Matching using Minima (both query and database Smoothed)</vt:lpstr>
      <vt:lpstr>Reconstruction of 1-D Gaussian without removing Maxima and Minima Pairs</vt:lpstr>
      <vt:lpstr>Reconstruction of 1-D Gaussian removing Maxima and Minima Pairs</vt:lpstr>
      <vt:lpstr>Week 9       1 – 7 August </vt:lpstr>
      <vt:lpstr>Image Matching using Saddles (both query and database Smoothed)</vt:lpstr>
      <vt:lpstr>Image Matching using Saddles (both query and database Smoothed)</vt:lpstr>
      <vt:lpstr>Original Gaussian Function</vt:lpstr>
      <vt:lpstr>Reconstructed function without removing max/min pair </vt:lpstr>
      <vt:lpstr>Week 10           8 – 12 August</vt:lpstr>
      <vt:lpstr>Compression Ratios for Image Reconstruction</vt:lpstr>
      <vt:lpstr>Compression Ratios Table</vt:lpstr>
      <vt:lpstr>Image Matching Results </vt:lpstr>
      <vt:lpstr>SIFT Matching - I</vt:lpstr>
      <vt:lpstr>Result</vt:lpstr>
      <vt:lpstr>SIFT Matching - II</vt:lpstr>
      <vt:lpstr>Result</vt:lpstr>
      <vt:lpstr>Maxima Matching - I</vt:lpstr>
      <vt:lpstr>Result</vt:lpstr>
      <vt:lpstr>Minima Matching - I</vt:lpstr>
      <vt:lpstr>Result</vt:lpstr>
      <vt:lpstr>Maxima Matching - II</vt:lpstr>
      <vt:lpstr>Result</vt:lpstr>
      <vt:lpstr>Minima Matching - II</vt:lpstr>
      <vt:lpstr>Result</vt:lpstr>
      <vt:lpstr>Maxima Matching - III</vt:lpstr>
      <vt:lpstr>Result</vt:lpstr>
      <vt:lpstr>Saddle Point Matching</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Amandeep Singh</dc:creator>
  <cp:lastModifiedBy>Amandeep Singh</cp:lastModifiedBy>
  <cp:revision>46</cp:revision>
  <dcterms:created xsi:type="dcterms:W3CDTF">2016-06-08T17:38:43Z</dcterms:created>
  <dcterms:modified xsi:type="dcterms:W3CDTF">2016-08-12T16:06:18Z</dcterms:modified>
</cp:coreProperties>
</file>